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9" r:id="rId3"/>
    <p:sldId id="296" r:id="rId4"/>
    <p:sldId id="297" r:id="rId5"/>
    <p:sldId id="298" r:id="rId6"/>
    <p:sldId id="264" r:id="rId7"/>
    <p:sldId id="299" r:id="rId8"/>
    <p:sldId id="269" r:id="rId9"/>
    <p:sldId id="266" r:id="rId10"/>
    <p:sldId id="273" r:id="rId11"/>
    <p:sldId id="276" r:id="rId12"/>
    <p:sldId id="261" r:id="rId13"/>
    <p:sldId id="257" r:id="rId14"/>
    <p:sldId id="270" r:id="rId15"/>
    <p:sldId id="268" r:id="rId16"/>
    <p:sldId id="271" r:id="rId17"/>
    <p:sldId id="265" r:id="rId18"/>
    <p:sldId id="275" r:id="rId19"/>
  </p:sldIdLst>
  <p:sldSz cx="9144000" cy="5143500" type="screen16x9"/>
  <p:notesSz cx="6858000" cy="9144000"/>
  <p:embeddedFontLst>
    <p:embeddedFont>
      <p:font typeface="Bakbak One" panose="020B0604020202020204" charset="0"/>
      <p:regular r:id="rId21"/>
    </p:embeddedFont>
    <p:embeddedFont>
      <p:font typeface="Cabin"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8C24"/>
    <a:srgbClr val="74661D"/>
    <a:srgbClr val="7F7F7F"/>
    <a:srgbClr val="FFFFFF"/>
    <a:srgbClr val="AE992C"/>
    <a:srgbClr val="603B2C"/>
    <a:srgbClr val="854C1D"/>
    <a:srgbClr val="89632A"/>
    <a:srgbClr val="8B662E"/>
    <a:srgbClr val="F8D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3244DF-14F5-4B90-8A4F-983CEECA7B51}">
  <a:tblStyle styleId="{7F3244DF-14F5-4B90-8A4F-983CEECA7B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43FB78-06E1-4DAB-B98A-DAA9682E795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431" autoAdjust="0"/>
  </p:normalViewPr>
  <p:slideViewPr>
    <p:cSldViewPr snapToGrid="0">
      <p:cViewPr varScale="1">
        <p:scale>
          <a:sx n="103" d="100"/>
          <a:sy n="103"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et bienvenue je suis Guillaume de l’entreprise Webgencia et nous sommes ici pour la présentation du projet « Menu Maker by Qwenta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e10fec695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e10fec69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e10fec6954_0_27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e10fec6954_0_27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0ce8df1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0ce8df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e10ce8df18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e10ce8df18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10ce8df1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10ce8df1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dirty="0"/>
              <a:t>Scrum Master : Il est là pour</a:t>
            </a:r>
            <a:r>
              <a:rPr lang="fr-FR" sz="1800" b="0" i="0" u="none" strike="noStrike" baseline="0" dirty="0">
                <a:solidFill>
                  <a:srgbClr val="997A65"/>
                </a:solidFill>
                <a:latin typeface="Roboto" panose="02000000000000000000" pitchFamily="2" charset="0"/>
              </a:rPr>
              <a:t> éliminer les obstacles et  permettre à l'équipe d’être efficace, productive et en cohésion, il sera aussi en charge d’animer et d’organiser les réunions internes.</a:t>
            </a:r>
          </a:p>
          <a:p>
            <a:pPr marL="158750" indent="0" algn="l">
              <a:buNone/>
            </a:pPr>
            <a:endParaRPr lang="fr-FR" sz="1800" b="0" i="0" u="none" strike="noStrike" baseline="0" dirty="0">
              <a:solidFill>
                <a:srgbClr val="997A65"/>
              </a:solidFill>
              <a:latin typeface="Roboto" panose="02000000000000000000" pitchFamily="2" charset="0"/>
            </a:endParaRPr>
          </a:p>
          <a:p>
            <a:pPr algn="l"/>
            <a:r>
              <a:rPr lang="fr-FR" sz="1800" b="0" i="0" u="none" strike="noStrike" baseline="0" dirty="0">
                <a:solidFill>
                  <a:srgbClr val="997A65"/>
                </a:solidFill>
                <a:latin typeface="Roboto" panose="02000000000000000000" pitchFamily="2" charset="0"/>
              </a:rPr>
              <a:t>Product Owner : Est en charge de définir la vision du produit, de prioriser les fonctionnalités et de collaborer avec l'équipe de développement pour livrer un produit de haute qualité qui répond aux besoins les utilisateurs. Il sera en charge d’animer et d’organiser les réunions entre Webgencia et Qwenta.</a:t>
            </a:r>
          </a:p>
          <a:p>
            <a:pPr marL="158750" indent="0" algn="l">
              <a:buNone/>
            </a:pPr>
            <a:endParaRPr lang="fr-FR" sz="1800" b="0" i="0" u="none" strike="noStrike" baseline="0" dirty="0">
              <a:solidFill>
                <a:srgbClr val="997A65"/>
              </a:solidFill>
              <a:latin typeface="Roboto" panose="02000000000000000000" pitchFamily="2" charset="0"/>
            </a:endParaRPr>
          </a:p>
          <a:p>
            <a:pPr algn="l"/>
            <a:r>
              <a:rPr lang="fr-FR" sz="1800" b="0" i="0" u="none" strike="noStrike" baseline="0" dirty="0">
                <a:solidFill>
                  <a:srgbClr val="997A65"/>
                </a:solidFill>
                <a:latin typeface="Roboto" panose="02000000000000000000" pitchFamily="2" charset="0"/>
              </a:rPr>
              <a:t>Développeur Frontend : Il est</a:t>
            </a:r>
            <a:r>
              <a:rPr lang="fr-FR" sz="1800" b="0" i="0" u="none" strike="noStrike" baseline="0" dirty="0">
                <a:solidFill>
                  <a:srgbClr val="D08B5F"/>
                </a:solidFill>
                <a:latin typeface="Roboto" panose="02000000000000000000" pitchFamily="2" charset="0"/>
              </a:rPr>
              <a:t> responsable du développement et de l’intégration de l'interface utilisateur du site web. Il se baser sur la maquette fournie par le Designer UX/UI.</a:t>
            </a:r>
          </a:p>
          <a:p>
            <a:pPr marL="158750" indent="0" algn="l">
              <a:buNone/>
            </a:pPr>
            <a:endParaRPr lang="fr-FR" sz="1800" b="0" i="0" u="none" strike="noStrike" baseline="0" dirty="0">
              <a:solidFill>
                <a:srgbClr val="D08B5F"/>
              </a:solidFill>
              <a:latin typeface="Roboto" panose="02000000000000000000" pitchFamily="2" charset="0"/>
            </a:endParaRPr>
          </a:p>
          <a:p>
            <a:pPr algn="l"/>
            <a:r>
              <a:rPr lang="fr-FR" sz="1800" b="0" i="0" u="none" strike="noStrike" baseline="0" dirty="0">
                <a:solidFill>
                  <a:srgbClr val="D08B5F"/>
                </a:solidFill>
                <a:latin typeface="Roboto" panose="02000000000000000000" pitchFamily="2" charset="0"/>
              </a:rPr>
              <a:t>Designer UX/UI : il </a:t>
            </a:r>
            <a:r>
              <a:rPr lang="fr-FR" sz="1800" b="0" i="0" u="none" strike="noStrike" baseline="0" dirty="0">
                <a:solidFill>
                  <a:srgbClr val="D9AD93"/>
                </a:solidFill>
                <a:latin typeface="Roboto" panose="02000000000000000000" pitchFamily="2" charset="0"/>
              </a:rPr>
              <a:t>est chargé de créer des maquettes qui répondent aux besoins et aux attentes des utilisateurs, afin d'offrir une expérience optimale lors de l'utilisation du site web. </a:t>
            </a:r>
          </a:p>
          <a:p>
            <a:pPr algn="l"/>
            <a:endParaRPr lang="fr-FR" sz="1800" b="0" i="0" u="none" strike="noStrike" baseline="0" dirty="0">
              <a:solidFill>
                <a:srgbClr val="D9AD93"/>
              </a:solidFill>
              <a:latin typeface="Roboto" panose="02000000000000000000" pitchFamily="2" charset="0"/>
            </a:endParaRPr>
          </a:p>
          <a:p>
            <a:pPr algn="l"/>
            <a:r>
              <a:rPr lang="fr-FR" sz="1800" b="0" i="0" u="none" strike="noStrike" baseline="0" dirty="0">
                <a:solidFill>
                  <a:srgbClr val="D9AD93"/>
                </a:solidFill>
                <a:latin typeface="Roboto" panose="02000000000000000000" pitchFamily="2" charset="0"/>
              </a:rPr>
              <a:t>Développeur Backend : Il </a:t>
            </a:r>
            <a:r>
              <a:rPr lang="fr-FR" sz="1800" b="0" i="0" u="none" strike="noStrike" baseline="0" dirty="0">
                <a:solidFill>
                  <a:srgbClr val="D08B5F"/>
                </a:solidFill>
                <a:latin typeface="Roboto" panose="02000000000000000000" pitchFamily="2" charset="0"/>
              </a:rPr>
              <a:t>est responsable de la construction et du bon fonctionnement de la partie "côté serveur". Il est aussi en charge de partie sécurité et performance du site web. </a:t>
            </a:r>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e10fec69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e10fec69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10ce8df1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10ce8df1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0ce8df1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0ce8df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191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0ce8df1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0ce8df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90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10ce8df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10ce8df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722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10ce8df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10ce8df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10ce8df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10ce8df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06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e10ce8df1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10ce8df1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10ce8df1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10ce8df1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92"/>
        <p:cNvGrpSpPr/>
        <p:nvPr/>
      </p:nvGrpSpPr>
      <p:grpSpPr>
        <a:xfrm>
          <a:off x="0" y="0"/>
          <a:ext cx="0" cy="0"/>
          <a:chOff x="0" y="0"/>
          <a:chExt cx="0" cy="0"/>
        </a:xfrm>
      </p:grpSpPr>
      <p:pic>
        <p:nvPicPr>
          <p:cNvPr id="93" name="Google Shape;93;p15"/>
          <p:cNvPicPr preferRelativeResize="0"/>
          <p:nvPr/>
        </p:nvPicPr>
        <p:blipFill rotWithShape="1">
          <a:blip r:embed="rId2">
            <a:alphaModFix amt="30000"/>
          </a:blip>
          <a:srcRect t="9033" b="6855"/>
          <a:stretch/>
        </p:blipFill>
        <p:spPr>
          <a:xfrm rot="10800000">
            <a:off x="-17400" y="0"/>
            <a:ext cx="9161400" cy="5143502"/>
          </a:xfrm>
          <a:prstGeom prst="rect">
            <a:avLst/>
          </a:prstGeom>
          <a:noFill/>
          <a:ln>
            <a:noFill/>
          </a:ln>
        </p:spPr>
      </p:pic>
      <p:grpSp>
        <p:nvGrpSpPr>
          <p:cNvPr id="94" name="Google Shape;94;p15"/>
          <p:cNvGrpSpPr/>
          <p:nvPr/>
        </p:nvGrpSpPr>
        <p:grpSpPr>
          <a:xfrm>
            <a:off x="-8526" y="0"/>
            <a:ext cx="9143660" cy="5155200"/>
            <a:chOff x="404150" y="0"/>
            <a:chExt cx="10133725" cy="5155200"/>
          </a:xfrm>
        </p:grpSpPr>
        <p:sp>
          <p:nvSpPr>
            <p:cNvPr id="95" name="Google Shape;95;p1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2">
            <a:alphaModFix amt="30000"/>
          </a:blip>
          <a:srcRect t="10769" b="4963"/>
          <a:stretch/>
        </p:blipFill>
        <p:spPr>
          <a:xfrm>
            <a:off x="0" y="0"/>
            <a:ext cx="9144003" cy="5143502"/>
          </a:xfrm>
          <a:prstGeom prst="rect">
            <a:avLst/>
          </a:prstGeom>
          <a:noFill/>
          <a:ln>
            <a:noFill/>
          </a:ln>
        </p:spPr>
      </p:pic>
      <p:grpSp>
        <p:nvGrpSpPr>
          <p:cNvPr id="107" name="Google Shape;107;p17"/>
          <p:cNvGrpSpPr/>
          <p:nvPr/>
        </p:nvGrpSpPr>
        <p:grpSpPr>
          <a:xfrm>
            <a:off x="-8526" y="0"/>
            <a:ext cx="9143660" cy="5155200"/>
            <a:chOff x="404150" y="0"/>
            <a:chExt cx="10133725" cy="5155200"/>
          </a:xfrm>
        </p:grpSpPr>
        <p:sp>
          <p:nvSpPr>
            <p:cNvPr id="108" name="Google Shape;108;p17"/>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7"/>
          <p:cNvSpPr txBox="1">
            <a:spLocks noGrp="1"/>
          </p:cNvSpPr>
          <p:nvPr>
            <p:ph type="subTitle" idx="1"/>
          </p:nvPr>
        </p:nvSpPr>
        <p:spPr>
          <a:xfrm>
            <a:off x="717600" y="3971625"/>
            <a:ext cx="770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12"/>
        <p:cNvGrpSpPr/>
        <p:nvPr/>
      </p:nvGrpSpPr>
      <p:grpSpPr>
        <a:xfrm>
          <a:off x="0" y="0"/>
          <a:ext cx="0" cy="0"/>
          <a:chOff x="0" y="0"/>
          <a:chExt cx="0" cy="0"/>
        </a:xfrm>
      </p:grpSpPr>
      <p:pic>
        <p:nvPicPr>
          <p:cNvPr id="113" name="Google Shape;113;p18"/>
          <p:cNvPicPr preferRelativeResize="0"/>
          <p:nvPr/>
        </p:nvPicPr>
        <p:blipFill rotWithShape="1">
          <a:blip r:embed="rId2">
            <a:alphaModFix amt="30000"/>
          </a:blip>
          <a:srcRect t="10769" b="4963"/>
          <a:stretch/>
        </p:blipFill>
        <p:spPr>
          <a:xfrm>
            <a:off x="0" y="0"/>
            <a:ext cx="9144003" cy="5143502"/>
          </a:xfrm>
          <a:prstGeom prst="rect">
            <a:avLst/>
          </a:prstGeom>
          <a:noFill/>
          <a:ln>
            <a:noFill/>
          </a:ln>
        </p:spPr>
      </p:pic>
      <p:grpSp>
        <p:nvGrpSpPr>
          <p:cNvPr id="114" name="Google Shape;114;p18"/>
          <p:cNvGrpSpPr/>
          <p:nvPr/>
        </p:nvGrpSpPr>
        <p:grpSpPr>
          <a:xfrm>
            <a:off x="-8526" y="0"/>
            <a:ext cx="9143660" cy="5155200"/>
            <a:chOff x="404150" y="0"/>
            <a:chExt cx="10133725" cy="5155200"/>
          </a:xfrm>
        </p:grpSpPr>
        <p:sp>
          <p:nvSpPr>
            <p:cNvPr id="115" name="Google Shape;115;p1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8"/>
          <p:cNvSpPr txBox="1">
            <a:spLocks noGrp="1"/>
          </p:cNvSpPr>
          <p:nvPr>
            <p:ph type="subTitle" idx="1"/>
          </p:nvPr>
        </p:nvSpPr>
        <p:spPr>
          <a:xfrm>
            <a:off x="720000" y="1212525"/>
            <a:ext cx="7708800" cy="268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18" name="Google Shape;11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2">
            <a:alphaModFix amt="30000"/>
          </a:blip>
          <a:srcRect t="7862" b="7862"/>
          <a:stretch/>
        </p:blipFill>
        <p:spPr>
          <a:xfrm rot="10800000" flipH="1">
            <a:off x="0" y="0"/>
            <a:ext cx="9144003" cy="5143502"/>
          </a:xfrm>
          <a:prstGeom prst="rect">
            <a:avLst/>
          </a:prstGeom>
          <a:noFill/>
          <a:ln>
            <a:noFill/>
          </a:ln>
        </p:spPr>
      </p:pic>
      <p:grpSp>
        <p:nvGrpSpPr>
          <p:cNvPr id="147" name="Google Shape;147;p21"/>
          <p:cNvGrpSpPr/>
          <p:nvPr/>
        </p:nvGrpSpPr>
        <p:grpSpPr>
          <a:xfrm rot="10800000" flipH="1">
            <a:off x="174" y="0"/>
            <a:ext cx="9143660" cy="5155200"/>
            <a:chOff x="404150" y="0"/>
            <a:chExt cx="10133725" cy="5155200"/>
          </a:xfrm>
        </p:grpSpPr>
        <p:sp>
          <p:nvSpPr>
            <p:cNvPr id="148" name="Google Shape;148;p2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1"/>
          <p:cNvSpPr txBox="1">
            <a:spLocks noGrp="1"/>
          </p:cNvSpPr>
          <p:nvPr>
            <p:ph type="subTitle" idx="1"/>
          </p:nvPr>
        </p:nvSpPr>
        <p:spPr>
          <a:xfrm>
            <a:off x="827150"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00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21"/>
          <p:cNvSpPr txBox="1">
            <a:spLocks noGrp="1"/>
          </p:cNvSpPr>
          <p:nvPr>
            <p:ph type="subTitle" idx="2"/>
          </p:nvPr>
        </p:nvSpPr>
        <p:spPr>
          <a:xfrm>
            <a:off x="3351597"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1"/>
          <p:cNvSpPr txBox="1">
            <a:spLocks noGrp="1"/>
          </p:cNvSpPr>
          <p:nvPr>
            <p:ph type="subTitle" idx="3"/>
          </p:nvPr>
        </p:nvSpPr>
        <p:spPr>
          <a:xfrm>
            <a:off x="5876048"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1"/>
          <p:cNvSpPr txBox="1">
            <a:spLocks noGrp="1"/>
          </p:cNvSpPr>
          <p:nvPr>
            <p:ph type="subTitle" idx="4"/>
          </p:nvPr>
        </p:nvSpPr>
        <p:spPr>
          <a:xfrm>
            <a:off x="8271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1"/>
          <p:cNvSpPr txBox="1">
            <a:spLocks noGrp="1"/>
          </p:cNvSpPr>
          <p:nvPr>
            <p:ph type="subTitle" idx="5"/>
          </p:nvPr>
        </p:nvSpPr>
        <p:spPr>
          <a:xfrm>
            <a:off x="3351598"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21"/>
          <p:cNvSpPr txBox="1">
            <a:spLocks noGrp="1"/>
          </p:cNvSpPr>
          <p:nvPr>
            <p:ph type="subTitle" idx="6"/>
          </p:nvPr>
        </p:nvSpPr>
        <p:spPr>
          <a:xfrm>
            <a:off x="58760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1"/>
          <p:cNvSpPr txBox="1">
            <a:spLocks noGrp="1"/>
          </p:cNvSpPr>
          <p:nvPr>
            <p:ph type="subTitle" idx="7"/>
          </p:nvPr>
        </p:nvSpPr>
        <p:spPr>
          <a:xfrm>
            <a:off x="827154"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8" name="Google Shape;158;p21"/>
          <p:cNvSpPr txBox="1">
            <a:spLocks noGrp="1"/>
          </p:cNvSpPr>
          <p:nvPr>
            <p:ph type="subTitle" idx="8"/>
          </p:nvPr>
        </p:nvSpPr>
        <p:spPr>
          <a:xfrm>
            <a:off x="3351598"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9" name="Google Shape;159;p21"/>
          <p:cNvSpPr txBox="1">
            <a:spLocks noGrp="1"/>
          </p:cNvSpPr>
          <p:nvPr>
            <p:ph type="subTitle" idx="9"/>
          </p:nvPr>
        </p:nvSpPr>
        <p:spPr>
          <a:xfrm>
            <a:off x="5876046"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0" name="Google Shape;160;p21"/>
          <p:cNvSpPr txBox="1">
            <a:spLocks noGrp="1"/>
          </p:cNvSpPr>
          <p:nvPr>
            <p:ph type="subTitle" idx="13"/>
          </p:nvPr>
        </p:nvSpPr>
        <p:spPr>
          <a:xfrm>
            <a:off x="827154"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1" name="Google Shape;161;p21"/>
          <p:cNvSpPr txBox="1">
            <a:spLocks noGrp="1"/>
          </p:cNvSpPr>
          <p:nvPr>
            <p:ph type="subTitle" idx="14"/>
          </p:nvPr>
        </p:nvSpPr>
        <p:spPr>
          <a:xfrm>
            <a:off x="3351598"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2" name="Google Shape;162;p21"/>
          <p:cNvSpPr txBox="1">
            <a:spLocks noGrp="1"/>
          </p:cNvSpPr>
          <p:nvPr>
            <p:ph type="subTitle" idx="15"/>
          </p:nvPr>
        </p:nvSpPr>
        <p:spPr>
          <a:xfrm>
            <a:off x="5876046"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366156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mt="30000"/>
          </a:blip>
          <a:srcRect t="9204" b="6113"/>
          <a:stretch/>
        </p:blipFill>
        <p:spPr>
          <a:xfrm rot="10800000" flipH="1">
            <a:off x="0" y="-24924"/>
            <a:ext cx="9144003" cy="5168425"/>
          </a:xfrm>
          <a:prstGeom prst="rect">
            <a:avLst/>
          </a:prstGeom>
          <a:noFill/>
          <a:ln>
            <a:noFill/>
          </a:ln>
        </p:spPr>
      </p:pic>
      <p:grpSp>
        <p:nvGrpSpPr>
          <p:cNvPr id="24" name="Google Shape;24;p5"/>
          <p:cNvGrpSpPr/>
          <p:nvPr/>
        </p:nvGrpSpPr>
        <p:grpSpPr>
          <a:xfrm>
            <a:off x="-8526" y="0"/>
            <a:ext cx="9143660" cy="5155200"/>
            <a:chOff x="404150" y="0"/>
            <a:chExt cx="10133725" cy="5155200"/>
          </a:xfrm>
        </p:grpSpPr>
        <p:sp>
          <p:nvSpPr>
            <p:cNvPr id="25" name="Google Shape;25;p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1697250" y="1576450"/>
            <a:ext cx="5749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8" name="Google Shape;28;p5"/>
          <p:cNvSpPr txBox="1">
            <a:spLocks noGrp="1"/>
          </p:cNvSpPr>
          <p:nvPr>
            <p:ph type="subTitle" idx="2"/>
          </p:nvPr>
        </p:nvSpPr>
        <p:spPr>
          <a:xfrm>
            <a:off x="1697250" y="3014550"/>
            <a:ext cx="57495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9" name="Google Shape;29;p5"/>
          <p:cNvSpPr txBox="1">
            <a:spLocks noGrp="1"/>
          </p:cNvSpPr>
          <p:nvPr>
            <p:ph type="subTitle" idx="3"/>
          </p:nvPr>
        </p:nvSpPr>
        <p:spPr>
          <a:xfrm>
            <a:off x="1697250" y="2038075"/>
            <a:ext cx="5749500" cy="7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4"/>
          </p:nvPr>
        </p:nvSpPr>
        <p:spPr>
          <a:xfrm>
            <a:off x="1697250" y="3476175"/>
            <a:ext cx="5749500" cy="72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34" name="Google Shape;34;p6"/>
          <p:cNvGrpSpPr/>
          <p:nvPr/>
        </p:nvGrpSpPr>
        <p:grpSpPr>
          <a:xfrm>
            <a:off x="-8526" y="0"/>
            <a:ext cx="9143660" cy="5155200"/>
            <a:chOff x="404150" y="0"/>
            <a:chExt cx="10133725" cy="5155200"/>
          </a:xfrm>
        </p:grpSpPr>
        <p:sp>
          <p:nvSpPr>
            <p:cNvPr id="35" name="Google Shape;35;p6"/>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40" name="Google Shape;40;p7"/>
          <p:cNvGrpSpPr/>
          <p:nvPr/>
        </p:nvGrpSpPr>
        <p:grpSpPr>
          <a:xfrm>
            <a:off x="-8526" y="0"/>
            <a:ext cx="9143660" cy="5155200"/>
            <a:chOff x="404150" y="0"/>
            <a:chExt cx="10133725" cy="5155200"/>
          </a:xfrm>
        </p:grpSpPr>
        <p:sp>
          <p:nvSpPr>
            <p:cNvPr id="41" name="Google Shape;41;p7"/>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7"/>
          <p:cNvSpPr txBox="1">
            <a:spLocks noGrp="1"/>
          </p:cNvSpPr>
          <p:nvPr>
            <p:ph type="title"/>
          </p:nvPr>
        </p:nvSpPr>
        <p:spPr>
          <a:xfrm>
            <a:off x="838925" y="1327075"/>
            <a:ext cx="4498200" cy="69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7"/>
          <p:cNvSpPr txBox="1">
            <a:spLocks noGrp="1"/>
          </p:cNvSpPr>
          <p:nvPr>
            <p:ph type="body" idx="1"/>
          </p:nvPr>
        </p:nvSpPr>
        <p:spPr>
          <a:xfrm>
            <a:off x="838925" y="2026625"/>
            <a:ext cx="4498200" cy="1789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3" r:id="rId13"/>
    <p:sldLayoutId id="2147483664" r:id="rId14"/>
    <p:sldLayoutId id="2147483667" r:id="rId15"/>
    <p:sldLayoutId id="2147483669" r:id="rId16"/>
    <p:sldLayoutId id="2147483670" r:id="rId17"/>
    <p:sldLayoutId id="214748367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7.png"/><Relationship Id="rId3" Type="http://schemas.openxmlformats.org/officeDocument/2006/relationships/image" Target="../media/image39.jpg"/><Relationship Id="rId7" Type="http://schemas.openxmlformats.org/officeDocument/2006/relationships/hyperlink" Target="https://drive.google.com/file/d/1o7mKGo30lr0MX6reBOfN9R3JawLQt6Ls/view?usp=drive_link" TargetMode="External"/><Relationship Id="rId12"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6.png"/><Relationship Id="rId10" Type="http://schemas.openxmlformats.org/officeDocument/2006/relationships/hyperlink" Target="https://drive.google.com/file/d/1gxDrOV6wC7EQgDpaQkLjZLHodWdPJOtL/view?usp=drive_link" TargetMode="External"/><Relationship Id="rId4" Type="http://schemas.openxmlformats.org/officeDocument/2006/relationships/hyperlink" Target="https://www.pearltrees.com/guillaumedev/veille-technique-pour-qwenta/id76593544" TargetMode="External"/><Relationship Id="rId9" Type="http://schemas.openxmlformats.org/officeDocument/2006/relationships/image" Target="../media/image43.svg"/><Relationship Id="rId14" Type="http://schemas.openxmlformats.org/officeDocument/2006/relationships/hyperlink" Target="https://www.notion.so/647a28211cdd4bd6ab3e4135c0de9b0c?v=b765b6596fb54c308e590cc3a8379821&amp;p=123681b4107045f3b6deadddc5427e8f&amp;pm=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mailto:youremail@freepik.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3.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Image 2">
            <a:extLst>
              <a:ext uri="{FF2B5EF4-FFF2-40B4-BE49-F238E27FC236}">
                <a16:creationId xmlns:a16="http://schemas.microsoft.com/office/drawing/2014/main" id="{B44A4810-9C35-4DC2-0F09-C8415905CDA9}"/>
              </a:ext>
            </a:extLst>
          </p:cNvPr>
          <p:cNvPicPr>
            <a:picLocks noChangeAspect="1"/>
          </p:cNvPicPr>
          <p:nvPr/>
        </p:nvPicPr>
        <p:blipFill>
          <a:blip r:embed="rId3"/>
          <a:stretch>
            <a:fillRect/>
          </a:stretch>
        </p:blipFill>
        <p:spPr>
          <a:xfrm>
            <a:off x="0" y="0"/>
            <a:ext cx="4733745" cy="5143500"/>
          </a:xfrm>
          <a:prstGeom prst="rect">
            <a:avLst/>
          </a:prstGeom>
        </p:spPr>
      </p:pic>
      <p:sp>
        <p:nvSpPr>
          <p:cNvPr id="185" name="Google Shape;185;p28"/>
          <p:cNvSpPr/>
          <p:nvPr/>
        </p:nvSpPr>
        <p:spPr>
          <a:xfrm rot="5400000">
            <a:off x="3166650" y="-820626"/>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txBox="1">
            <a:spLocks noGrp="1"/>
          </p:cNvSpPr>
          <p:nvPr>
            <p:ph type="ctrTitle"/>
          </p:nvPr>
        </p:nvSpPr>
        <p:spPr>
          <a:xfrm>
            <a:off x="4804494" y="1745117"/>
            <a:ext cx="3786498" cy="376079"/>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fr-FR" sz="2800" dirty="0">
                <a:solidFill>
                  <a:schemeClr val="tx1"/>
                </a:solidFill>
                <a:latin typeface="Roboto" panose="02000000000000000000" pitchFamily="2" charset="0"/>
                <a:ea typeface="Roboto" panose="02000000000000000000" pitchFamily="2" charset="0"/>
                <a:cs typeface="Roboto" panose="02000000000000000000" pitchFamily="2" charset="0"/>
              </a:rPr>
              <a:t>P</a:t>
            </a:r>
            <a:r>
              <a:rPr lang="en" sz="2800" dirty="0">
                <a:solidFill>
                  <a:schemeClr val="tx1"/>
                </a:solidFill>
                <a:latin typeface="Roboto" panose="02000000000000000000" pitchFamily="2" charset="0"/>
                <a:ea typeface="Roboto" panose="02000000000000000000" pitchFamily="2" charset="0"/>
                <a:cs typeface="Roboto" panose="02000000000000000000" pitchFamily="2" charset="0"/>
              </a:rPr>
              <a:t>résentation de projet</a:t>
            </a:r>
            <a:endParaRPr sz="2800" dirty="0">
              <a:latin typeface="Roboto" panose="02000000000000000000" pitchFamily="2" charset="0"/>
              <a:ea typeface="Roboto" panose="02000000000000000000" pitchFamily="2" charset="0"/>
              <a:cs typeface="Roboto" panose="02000000000000000000" pitchFamily="2" charset="0"/>
            </a:endParaRPr>
          </a:p>
        </p:txBody>
      </p:sp>
      <p:pic>
        <p:nvPicPr>
          <p:cNvPr id="1026" name="Picture 2">
            <a:extLst>
              <a:ext uri="{FF2B5EF4-FFF2-40B4-BE49-F238E27FC236}">
                <a16:creationId xmlns:a16="http://schemas.microsoft.com/office/drawing/2014/main" id="{C8C30261-2596-FFCF-B617-1D811EFDA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296" y="84991"/>
            <a:ext cx="2702894" cy="1352386"/>
          </a:xfrm>
          <a:prstGeom prst="rect">
            <a:avLst/>
          </a:prstGeom>
          <a:ln>
            <a:noFill/>
          </a:ln>
          <a:effectLst>
            <a:outerShdw blurRad="292100" dist="139700" dir="2700000" algn="tl" rotWithShape="0">
              <a:srgbClr val="333333">
                <a:alpha val="65000"/>
              </a:srgbClr>
            </a:outerShdw>
            <a:softEdge rad="762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4A8861-2D6A-9182-CC4C-E8F12243C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784" y="2428937"/>
            <a:ext cx="3653918" cy="2714563"/>
          </a:xfrm>
          <a:prstGeom prst="rect">
            <a:avLst/>
          </a:prstGeom>
          <a:noFill/>
          <a:effectLst>
            <a:softEdge rad="2286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Arborescence du site</a:t>
            </a:r>
            <a:endParaRPr dirty="0"/>
          </a:p>
        </p:txBody>
      </p:sp>
      <p:sp>
        <p:nvSpPr>
          <p:cNvPr id="402" name="Google Shape;402;p45"/>
          <p:cNvSpPr txBox="1"/>
          <p:nvPr/>
        </p:nvSpPr>
        <p:spPr>
          <a:xfrm>
            <a:off x="3798000" y="1124918"/>
            <a:ext cx="1548000" cy="432000"/>
          </a:xfrm>
          <a:prstGeom prst="rect">
            <a:avLst/>
          </a:prstGeom>
          <a:solidFill>
            <a:schemeClr val="lt2"/>
          </a:solidFill>
          <a:ln w="12700">
            <a:solidFill>
              <a:srgbClr val="F8D668"/>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Bakbak One"/>
                <a:ea typeface="Bakbak One"/>
                <a:cs typeface="Bakbak One"/>
                <a:sym typeface="Bakbak One"/>
              </a:rPr>
              <a:t>Accueil</a:t>
            </a:r>
          </a:p>
        </p:txBody>
      </p:sp>
      <p:sp>
        <p:nvSpPr>
          <p:cNvPr id="403" name="Google Shape;403;p45"/>
          <p:cNvSpPr txBox="1"/>
          <p:nvPr/>
        </p:nvSpPr>
        <p:spPr>
          <a:xfrm>
            <a:off x="2112539" y="1852189"/>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rtl="0">
              <a:spcBef>
                <a:spcPts val="0"/>
              </a:spcBef>
              <a:spcAft>
                <a:spcPts val="0"/>
              </a:spcAft>
            </a:pPr>
            <a:r>
              <a:rPr lang="fr-FR" sz="1200" b="1" dirty="0">
                <a:solidFill>
                  <a:srgbClr val="FFFFFF"/>
                </a:solidFill>
                <a:effectLst/>
                <a:latin typeface="Cabin" panose="020B0604020202020204" charset="0"/>
              </a:rPr>
              <a:t>Exemples</a:t>
            </a:r>
            <a:endParaRPr lang="fr-FR" sz="1200" b="1" dirty="0">
              <a:effectLst/>
              <a:latin typeface="Cabin" panose="020B0604020202020204" charset="0"/>
            </a:endParaRPr>
          </a:p>
        </p:txBody>
      </p:sp>
      <p:sp>
        <p:nvSpPr>
          <p:cNvPr id="404" name="Google Shape;404;p45"/>
          <p:cNvSpPr txBox="1"/>
          <p:nvPr/>
        </p:nvSpPr>
        <p:spPr>
          <a:xfrm>
            <a:off x="5598881" y="1848466"/>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Se connecter</a:t>
            </a:r>
            <a:endParaRPr sz="1200" b="1" dirty="0">
              <a:solidFill>
                <a:schemeClr val="dk1"/>
              </a:solidFill>
              <a:latin typeface="Cabin"/>
              <a:ea typeface="Cabin"/>
              <a:cs typeface="Cabin"/>
              <a:sym typeface="Cabin"/>
            </a:endParaRPr>
          </a:p>
        </p:txBody>
      </p:sp>
      <p:sp>
        <p:nvSpPr>
          <p:cNvPr id="406" name="Google Shape;406;p45"/>
          <p:cNvSpPr txBox="1"/>
          <p:nvPr/>
        </p:nvSpPr>
        <p:spPr>
          <a:xfrm>
            <a:off x="4727399" y="3160790"/>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Mon restaurant</a:t>
            </a:r>
          </a:p>
        </p:txBody>
      </p:sp>
      <p:sp>
        <p:nvSpPr>
          <p:cNvPr id="407" name="Google Shape;407;p45"/>
          <p:cNvSpPr txBox="1"/>
          <p:nvPr/>
        </p:nvSpPr>
        <p:spPr>
          <a:xfrm>
            <a:off x="3852000" y="1851542"/>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Tarifs</a:t>
            </a:r>
          </a:p>
        </p:txBody>
      </p:sp>
      <p:sp>
        <p:nvSpPr>
          <p:cNvPr id="408" name="Google Shape;408;p45"/>
          <p:cNvSpPr txBox="1"/>
          <p:nvPr/>
        </p:nvSpPr>
        <p:spPr>
          <a:xfrm>
            <a:off x="513430" y="3163349"/>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Mes menus</a:t>
            </a:r>
            <a:endParaRPr sz="1200" b="1" dirty="0">
              <a:solidFill>
                <a:schemeClr val="dk1"/>
              </a:solidFill>
              <a:latin typeface="Cabin"/>
              <a:ea typeface="Cabin"/>
              <a:cs typeface="Cabin"/>
              <a:sym typeface="Cabin"/>
            </a:endParaRPr>
          </a:p>
        </p:txBody>
      </p:sp>
      <p:sp>
        <p:nvSpPr>
          <p:cNvPr id="410" name="Google Shape;410;p45"/>
          <p:cNvSpPr txBox="1"/>
          <p:nvPr/>
        </p:nvSpPr>
        <p:spPr>
          <a:xfrm>
            <a:off x="2334307" y="3160790"/>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Dashboard</a:t>
            </a:r>
            <a:endParaRPr sz="1200" b="1" dirty="0">
              <a:solidFill>
                <a:schemeClr val="dk1"/>
              </a:solidFill>
              <a:latin typeface="Cabin"/>
              <a:ea typeface="Cabin"/>
              <a:cs typeface="Cabin"/>
              <a:sym typeface="Cabin"/>
            </a:endParaRPr>
          </a:p>
        </p:txBody>
      </p:sp>
      <p:sp>
        <p:nvSpPr>
          <p:cNvPr id="412" name="Google Shape;412;p45"/>
          <p:cNvSpPr txBox="1"/>
          <p:nvPr/>
        </p:nvSpPr>
        <p:spPr>
          <a:xfrm>
            <a:off x="6470570" y="3160790"/>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Mon compte</a:t>
            </a:r>
          </a:p>
        </p:txBody>
      </p:sp>
      <p:sp>
        <p:nvSpPr>
          <p:cNvPr id="413" name="Google Shape;413;p45"/>
          <p:cNvSpPr txBox="1"/>
          <p:nvPr/>
        </p:nvSpPr>
        <p:spPr>
          <a:xfrm>
            <a:off x="5598881" y="2503737"/>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Page de connexion</a:t>
            </a:r>
            <a:endParaRPr sz="1200" b="1" dirty="0">
              <a:solidFill>
                <a:schemeClr val="dk1"/>
              </a:solidFill>
              <a:latin typeface="Cabin"/>
              <a:ea typeface="Cabin"/>
              <a:cs typeface="Cabin"/>
              <a:sym typeface="Cabin"/>
            </a:endParaRPr>
          </a:p>
        </p:txBody>
      </p:sp>
      <p:sp>
        <p:nvSpPr>
          <p:cNvPr id="486" name="Google Shape;408;p45">
            <a:extLst>
              <a:ext uri="{FF2B5EF4-FFF2-40B4-BE49-F238E27FC236}">
                <a16:creationId xmlns:a16="http://schemas.microsoft.com/office/drawing/2014/main" id="{E3AFE648-B3F7-BBA5-A723-1665F408BFFF}"/>
              </a:ext>
            </a:extLst>
          </p:cNvPr>
          <p:cNvSpPr txBox="1"/>
          <p:nvPr/>
        </p:nvSpPr>
        <p:spPr>
          <a:xfrm>
            <a:off x="241335" y="3818962"/>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Créer un menu</a:t>
            </a:r>
            <a:endParaRPr sz="1200" b="1" dirty="0">
              <a:solidFill>
                <a:schemeClr val="dk1"/>
              </a:solidFill>
              <a:latin typeface="Cabin"/>
              <a:ea typeface="Cabin"/>
              <a:cs typeface="Cabin"/>
              <a:sym typeface="Cabin"/>
            </a:endParaRPr>
          </a:p>
        </p:txBody>
      </p:sp>
      <p:sp>
        <p:nvSpPr>
          <p:cNvPr id="487" name="Google Shape;408;p45">
            <a:extLst>
              <a:ext uri="{FF2B5EF4-FFF2-40B4-BE49-F238E27FC236}">
                <a16:creationId xmlns:a16="http://schemas.microsoft.com/office/drawing/2014/main" id="{C1B1765D-E8E4-3F65-58E9-BB22CCBD75FC}"/>
              </a:ext>
            </a:extLst>
          </p:cNvPr>
          <p:cNvSpPr txBox="1"/>
          <p:nvPr/>
        </p:nvSpPr>
        <p:spPr>
          <a:xfrm>
            <a:off x="1984506" y="3818962"/>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Diffuser un menu</a:t>
            </a:r>
            <a:endParaRPr sz="1200" b="1" dirty="0">
              <a:solidFill>
                <a:schemeClr val="dk1"/>
              </a:solidFill>
              <a:latin typeface="Cabin"/>
              <a:ea typeface="Cabin"/>
              <a:cs typeface="Cabin"/>
              <a:sym typeface="Cabin"/>
            </a:endParaRPr>
          </a:p>
        </p:txBody>
      </p:sp>
      <p:sp>
        <p:nvSpPr>
          <p:cNvPr id="488" name="Google Shape;408;p45">
            <a:extLst>
              <a:ext uri="{FF2B5EF4-FFF2-40B4-BE49-F238E27FC236}">
                <a16:creationId xmlns:a16="http://schemas.microsoft.com/office/drawing/2014/main" id="{D1477460-ACEE-7CE6-03AD-50D3ADE22286}"/>
              </a:ext>
            </a:extLst>
          </p:cNvPr>
          <p:cNvSpPr txBox="1"/>
          <p:nvPr/>
        </p:nvSpPr>
        <p:spPr>
          <a:xfrm>
            <a:off x="3723967" y="3819609"/>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Imprimer un menu</a:t>
            </a:r>
            <a:endParaRPr sz="1200" b="1" dirty="0">
              <a:solidFill>
                <a:schemeClr val="dk1"/>
              </a:solidFill>
              <a:latin typeface="Cabin"/>
              <a:ea typeface="Cabin"/>
              <a:cs typeface="Cabin"/>
              <a:sym typeface="Cabin"/>
            </a:endParaRPr>
          </a:p>
        </p:txBody>
      </p:sp>
      <p:sp>
        <p:nvSpPr>
          <p:cNvPr id="526" name="Google Shape;408;p45">
            <a:extLst>
              <a:ext uri="{FF2B5EF4-FFF2-40B4-BE49-F238E27FC236}">
                <a16:creationId xmlns:a16="http://schemas.microsoft.com/office/drawing/2014/main" id="{4F082E4F-1A4D-3A0C-4B38-9E277D110D59}"/>
              </a:ext>
            </a:extLst>
          </p:cNvPr>
          <p:cNvSpPr txBox="1"/>
          <p:nvPr/>
        </p:nvSpPr>
        <p:spPr>
          <a:xfrm>
            <a:off x="843870" y="4477134"/>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Ajoutez vos plats</a:t>
            </a:r>
            <a:endParaRPr sz="1200" b="1" dirty="0">
              <a:solidFill>
                <a:schemeClr val="dk1"/>
              </a:solidFill>
              <a:latin typeface="Cabin"/>
              <a:ea typeface="Cabin"/>
              <a:cs typeface="Cabin"/>
              <a:sym typeface="Cabin"/>
            </a:endParaRPr>
          </a:p>
        </p:txBody>
      </p:sp>
      <p:sp>
        <p:nvSpPr>
          <p:cNvPr id="527" name="Google Shape;408;p45">
            <a:extLst>
              <a:ext uri="{FF2B5EF4-FFF2-40B4-BE49-F238E27FC236}">
                <a16:creationId xmlns:a16="http://schemas.microsoft.com/office/drawing/2014/main" id="{1E38C912-67CD-EB5C-7EB2-3EB155586471}"/>
              </a:ext>
            </a:extLst>
          </p:cNvPr>
          <p:cNvSpPr txBox="1"/>
          <p:nvPr/>
        </p:nvSpPr>
        <p:spPr>
          <a:xfrm>
            <a:off x="2587041" y="4477134"/>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Personnalisez votre menu</a:t>
            </a:r>
            <a:endParaRPr sz="1200" b="1" dirty="0">
              <a:solidFill>
                <a:schemeClr val="dk1"/>
              </a:solidFill>
              <a:latin typeface="Cabin"/>
              <a:ea typeface="Cabin"/>
              <a:cs typeface="Cabin"/>
              <a:sym typeface="Cabin"/>
            </a:endParaRPr>
          </a:p>
        </p:txBody>
      </p:sp>
      <p:sp>
        <p:nvSpPr>
          <p:cNvPr id="528" name="Google Shape;408;p45">
            <a:extLst>
              <a:ext uri="{FF2B5EF4-FFF2-40B4-BE49-F238E27FC236}">
                <a16:creationId xmlns:a16="http://schemas.microsoft.com/office/drawing/2014/main" id="{198DC735-D246-82AC-5EE8-35F6A3C1EABD}"/>
              </a:ext>
            </a:extLst>
          </p:cNvPr>
          <p:cNvSpPr txBox="1"/>
          <p:nvPr/>
        </p:nvSpPr>
        <p:spPr>
          <a:xfrm>
            <a:off x="4330212" y="4477134"/>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Exportez &amp; diffusez</a:t>
            </a:r>
            <a:endParaRPr sz="1200" b="1" dirty="0">
              <a:solidFill>
                <a:schemeClr val="dk1"/>
              </a:solidFill>
              <a:latin typeface="Cabin"/>
              <a:ea typeface="Cabin"/>
              <a:cs typeface="Cabin"/>
              <a:sym typeface="Cabin"/>
            </a:endParaRPr>
          </a:p>
        </p:txBody>
      </p:sp>
      <p:cxnSp>
        <p:nvCxnSpPr>
          <p:cNvPr id="620" name="Connecteur droit 619">
            <a:extLst>
              <a:ext uri="{FF2B5EF4-FFF2-40B4-BE49-F238E27FC236}">
                <a16:creationId xmlns:a16="http://schemas.microsoft.com/office/drawing/2014/main" id="{E78265B3-3050-1077-ADC1-5D0FEB087AAD}"/>
              </a:ext>
            </a:extLst>
          </p:cNvPr>
          <p:cNvCxnSpPr>
            <a:cxnSpLocks/>
            <a:endCxn id="404" idx="0"/>
          </p:cNvCxnSpPr>
          <p:nvPr/>
        </p:nvCxnSpPr>
        <p:spPr>
          <a:xfrm>
            <a:off x="6318881" y="1340918"/>
            <a:ext cx="0" cy="507548"/>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3" name="Connecteur droit 622">
            <a:extLst>
              <a:ext uri="{FF2B5EF4-FFF2-40B4-BE49-F238E27FC236}">
                <a16:creationId xmlns:a16="http://schemas.microsoft.com/office/drawing/2014/main" id="{52CD5924-17C8-0259-F6C2-26690C831AAD}"/>
              </a:ext>
            </a:extLst>
          </p:cNvPr>
          <p:cNvCxnSpPr>
            <a:cxnSpLocks/>
            <a:stCxn id="402" idx="2"/>
            <a:endCxn id="407" idx="0"/>
          </p:cNvCxnSpPr>
          <p:nvPr/>
        </p:nvCxnSpPr>
        <p:spPr>
          <a:xfrm>
            <a:off x="4572000" y="1556918"/>
            <a:ext cx="0" cy="29462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7" name="Connecteur droit 626">
            <a:extLst>
              <a:ext uri="{FF2B5EF4-FFF2-40B4-BE49-F238E27FC236}">
                <a16:creationId xmlns:a16="http://schemas.microsoft.com/office/drawing/2014/main" id="{D977A1CC-D592-6988-5885-3EF0FFF9A09A}"/>
              </a:ext>
            </a:extLst>
          </p:cNvPr>
          <p:cNvCxnSpPr>
            <a:cxnSpLocks/>
            <a:endCxn id="403" idx="0"/>
          </p:cNvCxnSpPr>
          <p:nvPr/>
        </p:nvCxnSpPr>
        <p:spPr>
          <a:xfrm>
            <a:off x="2832539" y="1340918"/>
            <a:ext cx="0" cy="511271"/>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0" name="Connecteur droit 629">
            <a:extLst>
              <a:ext uri="{FF2B5EF4-FFF2-40B4-BE49-F238E27FC236}">
                <a16:creationId xmlns:a16="http://schemas.microsoft.com/office/drawing/2014/main" id="{82D6E068-6A30-FEE2-1AA5-2E9713683C45}"/>
              </a:ext>
            </a:extLst>
          </p:cNvPr>
          <p:cNvCxnSpPr>
            <a:cxnSpLocks/>
            <a:stCxn id="402" idx="3"/>
          </p:cNvCxnSpPr>
          <p:nvPr/>
        </p:nvCxnSpPr>
        <p:spPr>
          <a:xfrm>
            <a:off x="5346000" y="1340918"/>
            <a:ext cx="972881"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3" name="Connecteur droit 632">
            <a:extLst>
              <a:ext uri="{FF2B5EF4-FFF2-40B4-BE49-F238E27FC236}">
                <a16:creationId xmlns:a16="http://schemas.microsoft.com/office/drawing/2014/main" id="{0D9AC163-A8FB-6130-4F07-1F9C688F814F}"/>
              </a:ext>
            </a:extLst>
          </p:cNvPr>
          <p:cNvCxnSpPr>
            <a:cxnSpLocks/>
          </p:cNvCxnSpPr>
          <p:nvPr/>
        </p:nvCxnSpPr>
        <p:spPr>
          <a:xfrm>
            <a:off x="2832539" y="1340918"/>
            <a:ext cx="965461"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0" name="Connecteur droit 639">
            <a:extLst>
              <a:ext uri="{FF2B5EF4-FFF2-40B4-BE49-F238E27FC236}">
                <a16:creationId xmlns:a16="http://schemas.microsoft.com/office/drawing/2014/main" id="{45E36735-DEA5-9C06-FD47-E48569880601}"/>
              </a:ext>
            </a:extLst>
          </p:cNvPr>
          <p:cNvCxnSpPr>
            <a:cxnSpLocks/>
            <a:endCxn id="408" idx="0"/>
          </p:cNvCxnSpPr>
          <p:nvPr/>
        </p:nvCxnSpPr>
        <p:spPr>
          <a:xfrm>
            <a:off x="1233430" y="2688725"/>
            <a:ext cx="0" cy="47462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3" name="Connecteur droit 642">
            <a:extLst>
              <a:ext uri="{FF2B5EF4-FFF2-40B4-BE49-F238E27FC236}">
                <a16:creationId xmlns:a16="http://schemas.microsoft.com/office/drawing/2014/main" id="{69C4048F-9B9E-14B4-1474-3F5F2C03930A}"/>
              </a:ext>
            </a:extLst>
          </p:cNvPr>
          <p:cNvCxnSpPr>
            <a:cxnSpLocks/>
            <a:endCxn id="410" idx="0"/>
          </p:cNvCxnSpPr>
          <p:nvPr/>
        </p:nvCxnSpPr>
        <p:spPr>
          <a:xfrm>
            <a:off x="3054307" y="2686166"/>
            <a:ext cx="0" cy="47462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6" name="Connecteur droit 645">
            <a:extLst>
              <a:ext uri="{FF2B5EF4-FFF2-40B4-BE49-F238E27FC236}">
                <a16:creationId xmlns:a16="http://schemas.microsoft.com/office/drawing/2014/main" id="{8B351DBE-05B9-B661-4972-5F0CAADC91C2}"/>
              </a:ext>
            </a:extLst>
          </p:cNvPr>
          <p:cNvCxnSpPr>
            <a:cxnSpLocks/>
            <a:endCxn id="406" idx="0"/>
          </p:cNvCxnSpPr>
          <p:nvPr/>
        </p:nvCxnSpPr>
        <p:spPr>
          <a:xfrm>
            <a:off x="5447399" y="2686166"/>
            <a:ext cx="0" cy="47462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9" name="Connecteur droit 648">
            <a:extLst>
              <a:ext uri="{FF2B5EF4-FFF2-40B4-BE49-F238E27FC236}">
                <a16:creationId xmlns:a16="http://schemas.microsoft.com/office/drawing/2014/main" id="{524CB71E-3786-2F1D-D147-B8079C16A5DB}"/>
              </a:ext>
            </a:extLst>
          </p:cNvPr>
          <p:cNvCxnSpPr>
            <a:cxnSpLocks/>
            <a:endCxn id="412" idx="0"/>
          </p:cNvCxnSpPr>
          <p:nvPr/>
        </p:nvCxnSpPr>
        <p:spPr>
          <a:xfrm>
            <a:off x="7190570" y="2683737"/>
            <a:ext cx="0" cy="477053"/>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5" name="Connecteur droit 664">
            <a:extLst>
              <a:ext uri="{FF2B5EF4-FFF2-40B4-BE49-F238E27FC236}">
                <a16:creationId xmlns:a16="http://schemas.microsoft.com/office/drawing/2014/main" id="{CC5014C5-C6E8-7566-13C1-57F2FDE1D2AD}"/>
              </a:ext>
            </a:extLst>
          </p:cNvPr>
          <p:cNvCxnSpPr>
            <a:cxnSpLocks/>
            <a:endCxn id="413" idx="1"/>
          </p:cNvCxnSpPr>
          <p:nvPr/>
        </p:nvCxnSpPr>
        <p:spPr>
          <a:xfrm>
            <a:off x="1233430" y="2683737"/>
            <a:ext cx="4365451"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8" name="Connecteur droit 667">
            <a:extLst>
              <a:ext uri="{FF2B5EF4-FFF2-40B4-BE49-F238E27FC236}">
                <a16:creationId xmlns:a16="http://schemas.microsoft.com/office/drawing/2014/main" id="{508B8A81-5352-1371-BAC8-237A70490638}"/>
              </a:ext>
            </a:extLst>
          </p:cNvPr>
          <p:cNvCxnSpPr>
            <a:cxnSpLocks/>
            <a:stCxn id="413" idx="3"/>
          </p:cNvCxnSpPr>
          <p:nvPr/>
        </p:nvCxnSpPr>
        <p:spPr>
          <a:xfrm>
            <a:off x="7038881" y="2683737"/>
            <a:ext cx="151689"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3" name="Connecteur droit 672">
            <a:extLst>
              <a:ext uri="{FF2B5EF4-FFF2-40B4-BE49-F238E27FC236}">
                <a16:creationId xmlns:a16="http://schemas.microsoft.com/office/drawing/2014/main" id="{05063033-4AA1-28B0-3F87-1E5B11846C58}"/>
              </a:ext>
            </a:extLst>
          </p:cNvPr>
          <p:cNvCxnSpPr>
            <a:cxnSpLocks/>
            <a:stCxn id="413" idx="0"/>
            <a:endCxn id="404" idx="2"/>
          </p:cNvCxnSpPr>
          <p:nvPr/>
        </p:nvCxnSpPr>
        <p:spPr>
          <a:xfrm flipV="1">
            <a:off x="6318881" y="2208466"/>
            <a:ext cx="0" cy="295271"/>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9" name="Connecteur droit 678">
            <a:extLst>
              <a:ext uri="{FF2B5EF4-FFF2-40B4-BE49-F238E27FC236}">
                <a16:creationId xmlns:a16="http://schemas.microsoft.com/office/drawing/2014/main" id="{3F39FB74-6F25-3CBB-B704-B1E3514BC79E}"/>
              </a:ext>
            </a:extLst>
          </p:cNvPr>
          <p:cNvCxnSpPr>
            <a:cxnSpLocks/>
            <a:endCxn id="486" idx="0"/>
          </p:cNvCxnSpPr>
          <p:nvPr/>
        </p:nvCxnSpPr>
        <p:spPr>
          <a:xfrm>
            <a:off x="961335" y="3635414"/>
            <a:ext cx="0" cy="183548"/>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3" name="Connecteur droit 682">
            <a:extLst>
              <a:ext uri="{FF2B5EF4-FFF2-40B4-BE49-F238E27FC236}">
                <a16:creationId xmlns:a16="http://schemas.microsoft.com/office/drawing/2014/main" id="{FD5D4BB7-A02D-B041-BFFC-1BC09BBE41B1}"/>
              </a:ext>
            </a:extLst>
          </p:cNvPr>
          <p:cNvCxnSpPr>
            <a:cxnSpLocks/>
            <a:endCxn id="410" idx="2"/>
          </p:cNvCxnSpPr>
          <p:nvPr/>
        </p:nvCxnSpPr>
        <p:spPr>
          <a:xfrm flipV="1">
            <a:off x="3054307" y="3520790"/>
            <a:ext cx="0" cy="11462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6" name="Connecteur droit 685">
            <a:extLst>
              <a:ext uri="{FF2B5EF4-FFF2-40B4-BE49-F238E27FC236}">
                <a16:creationId xmlns:a16="http://schemas.microsoft.com/office/drawing/2014/main" id="{A5C957FB-75F2-F38B-0CFB-FDE799850E5B}"/>
              </a:ext>
            </a:extLst>
          </p:cNvPr>
          <p:cNvCxnSpPr>
            <a:cxnSpLocks/>
            <a:endCxn id="487" idx="0"/>
          </p:cNvCxnSpPr>
          <p:nvPr/>
        </p:nvCxnSpPr>
        <p:spPr>
          <a:xfrm>
            <a:off x="2704506" y="3635414"/>
            <a:ext cx="0" cy="183548"/>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9" name="Connecteur droit 688">
            <a:extLst>
              <a:ext uri="{FF2B5EF4-FFF2-40B4-BE49-F238E27FC236}">
                <a16:creationId xmlns:a16="http://schemas.microsoft.com/office/drawing/2014/main" id="{86ED1BF5-998E-7315-F5C9-C96900E77B96}"/>
              </a:ext>
            </a:extLst>
          </p:cNvPr>
          <p:cNvCxnSpPr>
            <a:cxnSpLocks/>
          </p:cNvCxnSpPr>
          <p:nvPr/>
        </p:nvCxnSpPr>
        <p:spPr>
          <a:xfrm flipH="1">
            <a:off x="961335" y="3630762"/>
            <a:ext cx="5222092"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2" name="Connecteur droit 691">
            <a:extLst>
              <a:ext uri="{FF2B5EF4-FFF2-40B4-BE49-F238E27FC236}">
                <a16:creationId xmlns:a16="http://schemas.microsoft.com/office/drawing/2014/main" id="{92F4D48F-BC97-A1A6-B667-86202D98FD59}"/>
              </a:ext>
            </a:extLst>
          </p:cNvPr>
          <p:cNvCxnSpPr>
            <a:cxnSpLocks/>
            <a:endCxn id="488" idx="0"/>
          </p:cNvCxnSpPr>
          <p:nvPr/>
        </p:nvCxnSpPr>
        <p:spPr>
          <a:xfrm>
            <a:off x="4443967" y="3637842"/>
            <a:ext cx="0" cy="181767"/>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sp>
        <p:nvSpPr>
          <p:cNvPr id="700" name="Google Shape;408;p45">
            <a:extLst>
              <a:ext uri="{FF2B5EF4-FFF2-40B4-BE49-F238E27FC236}">
                <a16:creationId xmlns:a16="http://schemas.microsoft.com/office/drawing/2014/main" id="{91C96B3A-B36B-01BB-C9EA-F409BD3E51A8}"/>
              </a:ext>
            </a:extLst>
          </p:cNvPr>
          <p:cNvSpPr txBox="1"/>
          <p:nvPr/>
        </p:nvSpPr>
        <p:spPr>
          <a:xfrm>
            <a:off x="5463427" y="3816470"/>
            <a:ext cx="1440000" cy="360000"/>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b="1" dirty="0">
                <a:solidFill>
                  <a:schemeClr val="dk1"/>
                </a:solidFill>
                <a:latin typeface="Cabin"/>
                <a:ea typeface="Cabin"/>
                <a:cs typeface="Cabin"/>
                <a:sym typeface="Cabin"/>
              </a:rPr>
              <a:t>Services tiers</a:t>
            </a:r>
            <a:endParaRPr sz="1200" b="1" dirty="0">
              <a:solidFill>
                <a:schemeClr val="dk1"/>
              </a:solidFill>
              <a:latin typeface="Cabin"/>
              <a:ea typeface="Cabin"/>
              <a:cs typeface="Cabin"/>
              <a:sym typeface="Cabin"/>
            </a:endParaRPr>
          </a:p>
        </p:txBody>
      </p:sp>
      <p:cxnSp>
        <p:nvCxnSpPr>
          <p:cNvPr id="703" name="Connecteur droit 702">
            <a:extLst>
              <a:ext uri="{FF2B5EF4-FFF2-40B4-BE49-F238E27FC236}">
                <a16:creationId xmlns:a16="http://schemas.microsoft.com/office/drawing/2014/main" id="{A224DFC4-55E5-4785-76E0-C052892B21A0}"/>
              </a:ext>
            </a:extLst>
          </p:cNvPr>
          <p:cNvCxnSpPr>
            <a:cxnSpLocks/>
            <a:endCxn id="700" idx="0"/>
          </p:cNvCxnSpPr>
          <p:nvPr/>
        </p:nvCxnSpPr>
        <p:spPr>
          <a:xfrm>
            <a:off x="6183427" y="3630762"/>
            <a:ext cx="0" cy="185708"/>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1" name="Connecteur droit 710">
            <a:extLst>
              <a:ext uri="{FF2B5EF4-FFF2-40B4-BE49-F238E27FC236}">
                <a16:creationId xmlns:a16="http://schemas.microsoft.com/office/drawing/2014/main" id="{121F5DF7-848D-BF62-2B4F-B708A73D34A1}"/>
              </a:ext>
            </a:extLst>
          </p:cNvPr>
          <p:cNvCxnSpPr>
            <a:cxnSpLocks/>
            <a:endCxn id="408" idx="1"/>
          </p:cNvCxnSpPr>
          <p:nvPr/>
        </p:nvCxnSpPr>
        <p:spPr>
          <a:xfrm>
            <a:off x="350075" y="3343349"/>
            <a:ext cx="163355"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4" name="Connecteur droit 713">
            <a:extLst>
              <a:ext uri="{FF2B5EF4-FFF2-40B4-BE49-F238E27FC236}">
                <a16:creationId xmlns:a16="http://schemas.microsoft.com/office/drawing/2014/main" id="{33C0D809-7FEF-199D-AF56-FA8D276DABA5}"/>
              </a:ext>
            </a:extLst>
          </p:cNvPr>
          <p:cNvCxnSpPr>
            <a:cxnSpLocks/>
          </p:cNvCxnSpPr>
          <p:nvPr/>
        </p:nvCxnSpPr>
        <p:spPr>
          <a:xfrm>
            <a:off x="350075" y="3343349"/>
            <a:ext cx="0" cy="36000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7" name="Connecteur droit 716">
            <a:extLst>
              <a:ext uri="{FF2B5EF4-FFF2-40B4-BE49-F238E27FC236}">
                <a16:creationId xmlns:a16="http://schemas.microsoft.com/office/drawing/2014/main" id="{FC16A61D-DECA-B1BC-47B2-03172C38AD68}"/>
              </a:ext>
            </a:extLst>
          </p:cNvPr>
          <p:cNvCxnSpPr>
            <a:cxnSpLocks/>
          </p:cNvCxnSpPr>
          <p:nvPr/>
        </p:nvCxnSpPr>
        <p:spPr>
          <a:xfrm>
            <a:off x="350075" y="3703349"/>
            <a:ext cx="611260"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0" name="Connecteur droit 719">
            <a:extLst>
              <a:ext uri="{FF2B5EF4-FFF2-40B4-BE49-F238E27FC236}">
                <a16:creationId xmlns:a16="http://schemas.microsoft.com/office/drawing/2014/main" id="{790E47D5-D5A1-92C2-8982-B6AAB98BA80C}"/>
              </a:ext>
            </a:extLst>
          </p:cNvPr>
          <p:cNvCxnSpPr>
            <a:cxnSpLocks/>
            <a:endCxn id="526" idx="0"/>
          </p:cNvCxnSpPr>
          <p:nvPr/>
        </p:nvCxnSpPr>
        <p:spPr>
          <a:xfrm>
            <a:off x="1563870" y="4343400"/>
            <a:ext cx="0" cy="13373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1" name="Connecteur droit 720">
            <a:extLst>
              <a:ext uri="{FF2B5EF4-FFF2-40B4-BE49-F238E27FC236}">
                <a16:creationId xmlns:a16="http://schemas.microsoft.com/office/drawing/2014/main" id="{A0D10AA8-EEDC-F25D-7864-4635B5613392}"/>
              </a:ext>
            </a:extLst>
          </p:cNvPr>
          <p:cNvCxnSpPr>
            <a:cxnSpLocks/>
            <a:endCxn id="527" idx="0"/>
          </p:cNvCxnSpPr>
          <p:nvPr/>
        </p:nvCxnSpPr>
        <p:spPr>
          <a:xfrm>
            <a:off x="3307041" y="4343400"/>
            <a:ext cx="0" cy="13373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2" name="Connecteur droit 721">
            <a:extLst>
              <a:ext uri="{FF2B5EF4-FFF2-40B4-BE49-F238E27FC236}">
                <a16:creationId xmlns:a16="http://schemas.microsoft.com/office/drawing/2014/main" id="{AA07C938-F480-6858-E956-37C0C4509A7F}"/>
              </a:ext>
            </a:extLst>
          </p:cNvPr>
          <p:cNvCxnSpPr>
            <a:cxnSpLocks/>
            <a:endCxn id="528" idx="0"/>
          </p:cNvCxnSpPr>
          <p:nvPr/>
        </p:nvCxnSpPr>
        <p:spPr>
          <a:xfrm>
            <a:off x="5050212" y="4343400"/>
            <a:ext cx="0" cy="133734"/>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9" name="Connecteur droit 728">
            <a:extLst>
              <a:ext uri="{FF2B5EF4-FFF2-40B4-BE49-F238E27FC236}">
                <a16:creationId xmlns:a16="http://schemas.microsoft.com/office/drawing/2014/main" id="{B6643088-DE49-5B16-38B5-20EDD3AB7F73}"/>
              </a:ext>
            </a:extLst>
          </p:cNvPr>
          <p:cNvCxnSpPr>
            <a:cxnSpLocks/>
          </p:cNvCxnSpPr>
          <p:nvPr/>
        </p:nvCxnSpPr>
        <p:spPr>
          <a:xfrm flipH="1">
            <a:off x="961335" y="4343400"/>
            <a:ext cx="4088877" cy="0"/>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5" name="Connecteur droit 734">
            <a:extLst>
              <a:ext uri="{FF2B5EF4-FFF2-40B4-BE49-F238E27FC236}">
                <a16:creationId xmlns:a16="http://schemas.microsoft.com/office/drawing/2014/main" id="{C8A897DF-3BCA-382C-61AB-8513C052D942}"/>
              </a:ext>
            </a:extLst>
          </p:cNvPr>
          <p:cNvCxnSpPr>
            <a:cxnSpLocks/>
            <a:endCxn id="486" idx="2"/>
          </p:cNvCxnSpPr>
          <p:nvPr/>
        </p:nvCxnSpPr>
        <p:spPr>
          <a:xfrm flipV="1">
            <a:off x="961334" y="4178962"/>
            <a:ext cx="1" cy="164438"/>
          </a:xfrm>
          <a:prstGeom prst="line">
            <a:avLst/>
          </a:prstGeom>
          <a:ln w="28575">
            <a:solidFill>
              <a:schemeClr val="accent4">
                <a:lumMod val="65000"/>
              </a:schemeClr>
            </a:solidFill>
          </a:ln>
        </p:spPr>
        <p:style>
          <a:lnRef idx="1">
            <a:schemeClr val="accent1"/>
          </a:lnRef>
          <a:fillRef idx="0">
            <a:schemeClr val="accent1"/>
          </a:fillRef>
          <a:effectRef idx="0">
            <a:schemeClr val="accent1"/>
          </a:effectRef>
          <a:fontRef idx="minor">
            <a:schemeClr val="tx1"/>
          </a:fontRef>
        </p:style>
      </p:cxnSp>
      <p:pic>
        <p:nvPicPr>
          <p:cNvPr id="738" name="Picture 2">
            <a:extLst>
              <a:ext uri="{FF2B5EF4-FFF2-40B4-BE49-F238E27FC236}">
                <a16:creationId xmlns:a16="http://schemas.microsoft.com/office/drawing/2014/main" id="{B8EC6365-D079-B004-680B-BFBF16E65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Notre méthode de travail</a:t>
            </a:r>
            <a:endParaRPr dirty="0"/>
          </a:p>
        </p:txBody>
      </p:sp>
      <p:sp>
        <p:nvSpPr>
          <p:cNvPr id="5" name="ZoneTexte 4">
            <a:extLst>
              <a:ext uri="{FF2B5EF4-FFF2-40B4-BE49-F238E27FC236}">
                <a16:creationId xmlns:a16="http://schemas.microsoft.com/office/drawing/2014/main" id="{F00BF9A5-F06C-77BD-827A-8540066A1FEE}"/>
              </a:ext>
            </a:extLst>
          </p:cNvPr>
          <p:cNvSpPr txBox="1"/>
          <p:nvPr/>
        </p:nvSpPr>
        <p:spPr>
          <a:xfrm>
            <a:off x="1718187" y="1105738"/>
            <a:ext cx="5707626" cy="461665"/>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Quelle sera notre méthode de travail ?</a:t>
            </a:r>
          </a:p>
        </p:txBody>
      </p:sp>
      <p:pic>
        <p:nvPicPr>
          <p:cNvPr id="6" name="Picture 2">
            <a:extLst>
              <a:ext uri="{FF2B5EF4-FFF2-40B4-BE49-F238E27FC236}">
                <a16:creationId xmlns:a16="http://schemas.microsoft.com/office/drawing/2014/main" id="{6E8E106E-4374-30A3-BC74-22322FBE3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grpSp>
        <p:nvGrpSpPr>
          <p:cNvPr id="12" name="Google Shape;1414;p45">
            <a:extLst>
              <a:ext uri="{FF2B5EF4-FFF2-40B4-BE49-F238E27FC236}">
                <a16:creationId xmlns:a16="http://schemas.microsoft.com/office/drawing/2014/main" id="{1DDD6326-6616-CEF0-6100-3EFD4A6B601F}"/>
              </a:ext>
            </a:extLst>
          </p:cNvPr>
          <p:cNvGrpSpPr/>
          <p:nvPr/>
        </p:nvGrpSpPr>
        <p:grpSpPr>
          <a:xfrm>
            <a:off x="2998700" y="2331479"/>
            <a:ext cx="4515396" cy="2463549"/>
            <a:chOff x="445498" y="2240094"/>
            <a:chExt cx="4515396" cy="2463549"/>
          </a:xfrm>
        </p:grpSpPr>
        <p:grpSp>
          <p:nvGrpSpPr>
            <p:cNvPr id="13" name="Google Shape;1415;p45">
              <a:extLst>
                <a:ext uri="{FF2B5EF4-FFF2-40B4-BE49-F238E27FC236}">
                  <a16:creationId xmlns:a16="http://schemas.microsoft.com/office/drawing/2014/main" id="{07DBF85F-61C1-3F3A-87D6-0F6E7D61156F}"/>
                </a:ext>
              </a:extLst>
            </p:cNvPr>
            <p:cNvGrpSpPr/>
            <p:nvPr/>
          </p:nvGrpSpPr>
          <p:grpSpPr>
            <a:xfrm>
              <a:off x="445498" y="2240094"/>
              <a:ext cx="4515396" cy="2463549"/>
              <a:chOff x="2076502" y="1211804"/>
              <a:chExt cx="5038380" cy="2749190"/>
            </a:xfrm>
          </p:grpSpPr>
          <p:grpSp>
            <p:nvGrpSpPr>
              <p:cNvPr id="15" name="Google Shape;1416;p45">
                <a:extLst>
                  <a:ext uri="{FF2B5EF4-FFF2-40B4-BE49-F238E27FC236}">
                    <a16:creationId xmlns:a16="http://schemas.microsoft.com/office/drawing/2014/main" id="{F7F809E7-9D07-39EF-92EE-6E4C6C25B3E2}"/>
                  </a:ext>
                </a:extLst>
              </p:cNvPr>
              <p:cNvGrpSpPr/>
              <p:nvPr/>
            </p:nvGrpSpPr>
            <p:grpSpPr>
              <a:xfrm>
                <a:off x="2711065" y="1211804"/>
                <a:ext cx="2788548" cy="2749190"/>
                <a:chOff x="2711065" y="1211804"/>
                <a:chExt cx="2788548" cy="2749190"/>
              </a:xfrm>
            </p:grpSpPr>
            <p:sp>
              <p:nvSpPr>
                <p:cNvPr id="19" name="Google Shape;1417;p45">
                  <a:extLst>
                    <a:ext uri="{FF2B5EF4-FFF2-40B4-BE49-F238E27FC236}">
                      <a16:creationId xmlns:a16="http://schemas.microsoft.com/office/drawing/2014/main" id="{4E1EF2EC-E42D-9893-705F-9159D4F025D3}"/>
                    </a:ext>
                  </a:extLst>
                </p:cNvPr>
                <p:cNvSpPr/>
                <p:nvPr/>
              </p:nvSpPr>
              <p:spPr>
                <a:xfrm>
                  <a:off x="4105679" y="2879829"/>
                  <a:ext cx="1229909" cy="1081165"/>
                </a:xfrm>
                <a:custGeom>
                  <a:avLst/>
                  <a:gdLst/>
                  <a:ahLst/>
                  <a:cxnLst/>
                  <a:rect l="l" t="t" r="r" b="b"/>
                  <a:pathLst>
                    <a:path w="45155" h="39694" extrusionOk="0">
                      <a:moveTo>
                        <a:pt x="38249" y="0"/>
                      </a:moveTo>
                      <a:cubicBezTo>
                        <a:pt x="34020" y="1445"/>
                        <a:pt x="29898" y="2115"/>
                        <a:pt x="25749" y="2115"/>
                      </a:cubicBezTo>
                      <a:cubicBezTo>
                        <a:pt x="23421" y="6906"/>
                        <a:pt x="19727" y="10920"/>
                        <a:pt x="15177" y="13811"/>
                      </a:cubicBezTo>
                      <a:cubicBezTo>
                        <a:pt x="10600" y="16622"/>
                        <a:pt x="5354" y="18067"/>
                        <a:pt x="1" y="18067"/>
                      </a:cubicBezTo>
                      <a:cubicBezTo>
                        <a:pt x="1901" y="21627"/>
                        <a:pt x="4337" y="25079"/>
                        <a:pt x="7469" y="28211"/>
                      </a:cubicBezTo>
                      <a:cubicBezTo>
                        <a:pt x="5675" y="32226"/>
                        <a:pt x="3240" y="36134"/>
                        <a:pt x="1" y="39694"/>
                      </a:cubicBezTo>
                      <a:cubicBezTo>
                        <a:pt x="4685" y="39694"/>
                        <a:pt x="9369" y="39131"/>
                        <a:pt x="13839" y="37793"/>
                      </a:cubicBezTo>
                      <a:cubicBezTo>
                        <a:pt x="18282" y="36562"/>
                        <a:pt x="22645" y="34688"/>
                        <a:pt x="26552" y="32226"/>
                      </a:cubicBezTo>
                      <a:cubicBezTo>
                        <a:pt x="34582" y="27328"/>
                        <a:pt x="41033" y="20181"/>
                        <a:pt x="45155" y="11804"/>
                      </a:cubicBezTo>
                      <a:cubicBezTo>
                        <a:pt x="43388" y="7361"/>
                        <a:pt x="41033" y="3346"/>
                        <a:pt x="38249" y="0"/>
                      </a:cubicBezTo>
                      <a:close/>
                    </a:path>
                  </a:pathLst>
                </a:custGeom>
                <a:solidFill>
                  <a:schemeClr val="bg2">
                    <a:lumMod val="60000"/>
                    <a:lumOff val="4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418;p45">
                  <a:extLst>
                    <a:ext uri="{FF2B5EF4-FFF2-40B4-BE49-F238E27FC236}">
                      <a16:creationId xmlns:a16="http://schemas.microsoft.com/office/drawing/2014/main" id="{ADBD8331-2DCD-860E-F286-F62DF144E79C}"/>
                    </a:ext>
                  </a:extLst>
                </p:cNvPr>
                <p:cNvSpPr/>
                <p:nvPr/>
              </p:nvSpPr>
              <p:spPr>
                <a:xfrm>
                  <a:off x="4634223" y="1567553"/>
                  <a:ext cx="865390" cy="1391019"/>
                </a:xfrm>
                <a:custGeom>
                  <a:avLst/>
                  <a:gdLst/>
                  <a:ahLst/>
                  <a:cxnLst/>
                  <a:rect l="l" t="t" r="r" b="b"/>
                  <a:pathLst>
                    <a:path w="31772" h="51070" extrusionOk="0">
                      <a:moveTo>
                        <a:pt x="14508" y="1"/>
                      </a:moveTo>
                      <a:cubicBezTo>
                        <a:pt x="9690" y="563"/>
                        <a:pt x="5247" y="1767"/>
                        <a:pt x="1232" y="3561"/>
                      </a:cubicBezTo>
                      <a:cubicBezTo>
                        <a:pt x="1446" y="7924"/>
                        <a:pt x="991" y="12153"/>
                        <a:pt x="1" y="16060"/>
                      </a:cubicBezTo>
                      <a:cubicBezTo>
                        <a:pt x="3909" y="19620"/>
                        <a:pt x="6799" y="24304"/>
                        <a:pt x="8245" y="29443"/>
                      </a:cubicBezTo>
                      <a:cubicBezTo>
                        <a:pt x="9021" y="32013"/>
                        <a:pt x="9369" y="34689"/>
                        <a:pt x="9369" y="37366"/>
                      </a:cubicBezTo>
                      <a:cubicBezTo>
                        <a:pt x="9369" y="38704"/>
                        <a:pt x="9369" y="40042"/>
                        <a:pt x="9155" y="41247"/>
                      </a:cubicBezTo>
                      <a:cubicBezTo>
                        <a:pt x="9155" y="41916"/>
                        <a:pt x="8914" y="42585"/>
                        <a:pt x="8807" y="43254"/>
                      </a:cubicBezTo>
                      <a:cubicBezTo>
                        <a:pt x="8700" y="43923"/>
                        <a:pt x="8593" y="44592"/>
                        <a:pt x="8352" y="45155"/>
                      </a:cubicBezTo>
                      <a:cubicBezTo>
                        <a:pt x="12367" y="44378"/>
                        <a:pt x="16274" y="42933"/>
                        <a:pt x="20075" y="40711"/>
                      </a:cubicBezTo>
                      <a:cubicBezTo>
                        <a:pt x="23528" y="43495"/>
                        <a:pt x="26660" y="46948"/>
                        <a:pt x="29229" y="51070"/>
                      </a:cubicBezTo>
                      <a:cubicBezTo>
                        <a:pt x="31772" y="42050"/>
                        <a:pt x="31665" y="32441"/>
                        <a:pt x="29095" y="23421"/>
                      </a:cubicBezTo>
                      <a:cubicBezTo>
                        <a:pt x="26552" y="14481"/>
                        <a:pt x="21413" y="6237"/>
                        <a:pt x="14508" y="1"/>
                      </a:cubicBezTo>
                      <a:close/>
                    </a:path>
                  </a:pathLst>
                </a:custGeom>
                <a:solidFill>
                  <a:schemeClr val="bg2">
                    <a:lumMod val="40000"/>
                    <a:lumOff val="6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19;p45">
                  <a:extLst>
                    <a:ext uri="{FF2B5EF4-FFF2-40B4-BE49-F238E27FC236}">
                      <a16:creationId xmlns:a16="http://schemas.microsoft.com/office/drawing/2014/main" id="{64981744-2851-FF82-37F6-646BFA41ECCF}"/>
                    </a:ext>
                  </a:extLst>
                </p:cNvPr>
                <p:cNvSpPr/>
                <p:nvPr/>
              </p:nvSpPr>
              <p:spPr>
                <a:xfrm>
                  <a:off x="3352590" y="1211804"/>
                  <a:ext cx="1466848" cy="710817"/>
                </a:xfrm>
                <a:custGeom>
                  <a:avLst/>
                  <a:gdLst/>
                  <a:ahLst/>
                  <a:cxnLst/>
                  <a:rect l="l" t="t" r="r" b="b"/>
                  <a:pathLst>
                    <a:path w="53854" h="26097" extrusionOk="0">
                      <a:moveTo>
                        <a:pt x="27195" y="0"/>
                      </a:moveTo>
                      <a:cubicBezTo>
                        <a:pt x="17934" y="0"/>
                        <a:pt x="8566" y="2784"/>
                        <a:pt x="777" y="7816"/>
                      </a:cubicBezTo>
                      <a:cubicBezTo>
                        <a:pt x="1" y="12500"/>
                        <a:pt x="1" y="17184"/>
                        <a:pt x="536" y="21520"/>
                      </a:cubicBezTo>
                      <a:cubicBezTo>
                        <a:pt x="4899" y="22430"/>
                        <a:pt x="8807" y="23982"/>
                        <a:pt x="12260" y="26097"/>
                      </a:cubicBezTo>
                      <a:cubicBezTo>
                        <a:pt x="16837" y="23313"/>
                        <a:pt x="22083" y="21761"/>
                        <a:pt x="27436" y="21654"/>
                      </a:cubicBezTo>
                      <a:cubicBezTo>
                        <a:pt x="32789" y="21654"/>
                        <a:pt x="38008" y="23099"/>
                        <a:pt x="42585" y="25883"/>
                      </a:cubicBezTo>
                      <a:cubicBezTo>
                        <a:pt x="42933" y="21868"/>
                        <a:pt x="42585" y="17639"/>
                        <a:pt x="41488" y="13276"/>
                      </a:cubicBezTo>
                      <a:cubicBezTo>
                        <a:pt x="45048" y="10814"/>
                        <a:pt x="49277" y="8699"/>
                        <a:pt x="53853" y="7361"/>
                      </a:cubicBezTo>
                      <a:cubicBezTo>
                        <a:pt x="51846" y="6130"/>
                        <a:pt x="49839" y="5032"/>
                        <a:pt x="47724" y="4122"/>
                      </a:cubicBezTo>
                      <a:cubicBezTo>
                        <a:pt x="45503" y="3239"/>
                        <a:pt x="43361" y="2356"/>
                        <a:pt x="41033" y="1794"/>
                      </a:cubicBezTo>
                      <a:cubicBezTo>
                        <a:pt x="40471" y="1687"/>
                        <a:pt x="39909" y="1446"/>
                        <a:pt x="39346" y="1339"/>
                      </a:cubicBezTo>
                      <a:cubicBezTo>
                        <a:pt x="38811" y="1232"/>
                        <a:pt x="38249" y="1124"/>
                        <a:pt x="37687" y="1017"/>
                      </a:cubicBezTo>
                      <a:cubicBezTo>
                        <a:pt x="36456" y="777"/>
                        <a:pt x="35332" y="562"/>
                        <a:pt x="34234" y="455"/>
                      </a:cubicBezTo>
                      <a:cubicBezTo>
                        <a:pt x="31879" y="107"/>
                        <a:pt x="29550" y="0"/>
                        <a:pt x="27195" y="0"/>
                      </a:cubicBezTo>
                      <a:close/>
                    </a:path>
                  </a:pathLst>
                </a:custGeom>
                <a:solidFill>
                  <a:schemeClr val="bg2">
                    <a:lumMod val="20000"/>
                    <a:lumOff val="8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20;p45">
                  <a:extLst>
                    <a:ext uri="{FF2B5EF4-FFF2-40B4-BE49-F238E27FC236}">
                      <a16:creationId xmlns:a16="http://schemas.microsoft.com/office/drawing/2014/main" id="{67008321-74BD-A1B9-B07D-52E702E25F90}"/>
                    </a:ext>
                  </a:extLst>
                </p:cNvPr>
                <p:cNvSpPr/>
                <p:nvPr/>
              </p:nvSpPr>
              <p:spPr>
                <a:xfrm>
                  <a:off x="2711065" y="1582888"/>
                  <a:ext cx="860269" cy="1503265"/>
                </a:xfrm>
                <a:custGeom>
                  <a:avLst/>
                  <a:gdLst/>
                  <a:ahLst/>
                  <a:cxnLst/>
                  <a:rect l="l" t="t" r="r" b="b"/>
                  <a:pathLst>
                    <a:path w="31584" h="55191" extrusionOk="0">
                      <a:moveTo>
                        <a:pt x="16729" y="0"/>
                      </a:moveTo>
                      <a:cubicBezTo>
                        <a:pt x="9930" y="6343"/>
                        <a:pt x="4925" y="14587"/>
                        <a:pt x="2463" y="23634"/>
                      </a:cubicBezTo>
                      <a:cubicBezTo>
                        <a:pt x="0" y="32654"/>
                        <a:pt x="134" y="42263"/>
                        <a:pt x="2811" y="51283"/>
                      </a:cubicBezTo>
                      <a:cubicBezTo>
                        <a:pt x="7147" y="53290"/>
                        <a:pt x="11616" y="54629"/>
                        <a:pt x="15953" y="55191"/>
                      </a:cubicBezTo>
                      <a:cubicBezTo>
                        <a:pt x="18067" y="51283"/>
                        <a:pt x="20637" y="47830"/>
                        <a:pt x="23554" y="45047"/>
                      </a:cubicBezTo>
                      <a:cubicBezTo>
                        <a:pt x="22082" y="40015"/>
                        <a:pt x="21975" y="34447"/>
                        <a:pt x="23420" y="29308"/>
                      </a:cubicBezTo>
                      <a:cubicBezTo>
                        <a:pt x="24758" y="24196"/>
                        <a:pt x="27676" y="19512"/>
                        <a:pt x="31584" y="15819"/>
                      </a:cubicBezTo>
                      <a:cubicBezTo>
                        <a:pt x="27783" y="14480"/>
                        <a:pt x="23554" y="13597"/>
                        <a:pt x="19191" y="13597"/>
                      </a:cubicBezTo>
                      <a:cubicBezTo>
                        <a:pt x="17746" y="9368"/>
                        <a:pt x="16863" y="4791"/>
                        <a:pt x="16729" y="0"/>
                      </a:cubicBezTo>
                      <a:close/>
                    </a:path>
                  </a:pathLst>
                </a:custGeom>
                <a:solidFill>
                  <a:schemeClr val="accent1">
                    <a:lumMod val="40000"/>
                    <a:lumOff val="6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421;p45">
                <a:extLst>
                  <a:ext uri="{FF2B5EF4-FFF2-40B4-BE49-F238E27FC236}">
                    <a16:creationId xmlns:a16="http://schemas.microsoft.com/office/drawing/2014/main" id="{205288A1-C656-E1AA-4C75-ACF42BE9C709}"/>
                  </a:ext>
                </a:extLst>
              </p:cNvPr>
              <p:cNvSpPr/>
              <p:nvPr/>
            </p:nvSpPr>
            <p:spPr>
              <a:xfrm>
                <a:off x="2076502" y="3371894"/>
                <a:ext cx="2020167" cy="589093"/>
              </a:xfrm>
              <a:custGeom>
                <a:avLst/>
                <a:gdLst/>
                <a:ahLst/>
                <a:cxnLst/>
                <a:rect l="l" t="t" r="r" b="b"/>
                <a:pathLst>
                  <a:path w="63783" h="21628" extrusionOk="0">
                    <a:moveTo>
                      <a:pt x="0" y="1"/>
                    </a:moveTo>
                    <a:lnTo>
                      <a:pt x="9235" y="10814"/>
                    </a:lnTo>
                    <a:lnTo>
                      <a:pt x="0" y="21628"/>
                    </a:lnTo>
                    <a:lnTo>
                      <a:pt x="54415" y="21628"/>
                    </a:lnTo>
                    <a:lnTo>
                      <a:pt x="63783" y="10814"/>
                    </a:lnTo>
                    <a:lnTo>
                      <a:pt x="54415" y="1"/>
                    </a:lnTo>
                    <a:close/>
                  </a:path>
                </a:pathLst>
              </a:custGeom>
              <a:solidFill>
                <a:schemeClr val="bg2">
                  <a:lumMod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chemeClr val="tx1"/>
                    </a:solidFill>
                    <a:latin typeface="Cabin" panose="020B0604020202020204" charset="0"/>
                  </a:rPr>
                  <a:t>Planification</a:t>
                </a:r>
                <a:endParaRPr sz="1800" dirty="0">
                  <a:solidFill>
                    <a:schemeClr val="tx1"/>
                  </a:solidFill>
                  <a:latin typeface="Cabin" panose="020B0604020202020204" charset="0"/>
                </a:endParaRPr>
              </a:p>
            </p:txBody>
          </p:sp>
          <p:sp>
            <p:nvSpPr>
              <p:cNvPr id="17" name="Google Shape;1422;p45">
                <a:extLst>
                  <a:ext uri="{FF2B5EF4-FFF2-40B4-BE49-F238E27FC236}">
                    <a16:creationId xmlns:a16="http://schemas.microsoft.com/office/drawing/2014/main" id="{BA0FF5D5-7B44-CE2D-B104-C0B753C56444}"/>
                  </a:ext>
                </a:extLst>
              </p:cNvPr>
              <p:cNvSpPr/>
              <p:nvPr/>
            </p:nvSpPr>
            <p:spPr>
              <a:xfrm>
                <a:off x="4901776" y="3371901"/>
                <a:ext cx="2213106" cy="589093"/>
              </a:xfrm>
              <a:custGeom>
                <a:avLst/>
                <a:gdLst/>
                <a:ahLst/>
                <a:cxnLst/>
                <a:rect l="l" t="t" r="r" b="b"/>
                <a:pathLst>
                  <a:path w="63784" h="21628" extrusionOk="0">
                    <a:moveTo>
                      <a:pt x="18175" y="1"/>
                    </a:moveTo>
                    <a:cubicBezTo>
                      <a:pt x="15391" y="4578"/>
                      <a:pt x="12046" y="8700"/>
                      <a:pt x="8031" y="12260"/>
                    </a:cubicBezTo>
                    <a:lnTo>
                      <a:pt x="1" y="21628"/>
                    </a:lnTo>
                    <a:lnTo>
                      <a:pt x="54523" y="21628"/>
                    </a:lnTo>
                    <a:lnTo>
                      <a:pt x="63783" y="10814"/>
                    </a:lnTo>
                    <a:lnTo>
                      <a:pt x="54523" y="1"/>
                    </a:lnTo>
                    <a:close/>
                  </a:path>
                </a:pathLst>
              </a:custGeom>
              <a:solidFill>
                <a:schemeClr val="accent1">
                  <a:lumMod val="60000"/>
                  <a:lumOff val="4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chemeClr val="bg1">
                        <a:lumMod val="90000"/>
                        <a:lumOff val="10000"/>
                      </a:schemeClr>
                    </a:solidFill>
                    <a:latin typeface="Cabin" panose="020B0604020202020204" charset="0"/>
                  </a:rPr>
                  <a:t>Livraison</a:t>
                </a:r>
                <a:endParaRPr sz="1800" dirty="0">
                  <a:solidFill>
                    <a:schemeClr val="bg1">
                      <a:lumMod val="90000"/>
                      <a:lumOff val="10000"/>
                    </a:schemeClr>
                  </a:solidFill>
                  <a:latin typeface="Cabin" panose="020B0604020202020204" charset="0"/>
                </a:endParaRPr>
              </a:p>
            </p:txBody>
          </p:sp>
        </p:grpSp>
        <p:sp>
          <p:nvSpPr>
            <p:cNvPr id="14" name="Google Shape;1424;p45">
              <a:extLst>
                <a:ext uri="{FF2B5EF4-FFF2-40B4-BE49-F238E27FC236}">
                  <a16:creationId xmlns:a16="http://schemas.microsoft.com/office/drawing/2014/main" id="{DB3352EF-9177-06AF-B093-CE36C19B26B0}"/>
                </a:ext>
              </a:extLst>
            </p:cNvPr>
            <p:cNvSpPr/>
            <p:nvPr/>
          </p:nvSpPr>
          <p:spPr>
            <a:xfrm>
              <a:off x="1667975" y="2884375"/>
              <a:ext cx="1192500" cy="1192500"/>
            </a:xfrm>
            <a:prstGeom prst="ellipse">
              <a:avLst/>
            </a:prstGeom>
            <a:solidFill>
              <a:schemeClr val="accent1">
                <a:lumMod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tx1"/>
                  </a:solidFill>
                  <a:latin typeface="Cabin" panose="020B0604020202020204" charset="0"/>
                  <a:ea typeface="Fira Sans Extra Condensed SemiBold"/>
                  <a:cs typeface="Fira Sans Extra Condensed SemiBold"/>
                  <a:sym typeface="Fira Sans Extra Condensed SemiBold"/>
                </a:rPr>
                <a:t>Sprint</a:t>
              </a:r>
              <a:r>
                <a:rPr lang="en" sz="1800" b="1" dirty="0">
                  <a:solidFill>
                    <a:schemeClr val="tx1"/>
                  </a:solidFill>
                  <a:latin typeface="Cabin" panose="020B0604020202020204" charset="0"/>
                  <a:ea typeface="Fira Sans Extra Condensed SemiBold"/>
                  <a:cs typeface="Fira Sans Extra Condensed SemiBold"/>
                  <a:sym typeface="Fira Sans Extra Condensed SemiBold"/>
                </a:rPr>
                <a:t> </a:t>
              </a:r>
              <a:endParaRPr sz="1800" b="1" dirty="0">
                <a:solidFill>
                  <a:schemeClr val="tx1"/>
                </a:solidFill>
                <a:latin typeface="Cabin" panose="020B0604020202020204" charset="0"/>
                <a:ea typeface="Fira Sans Extra Condensed SemiBold"/>
                <a:cs typeface="Fira Sans Extra Condensed SemiBold"/>
                <a:sym typeface="Fira Sans Extra Condensed SemiBold"/>
              </a:endParaRPr>
            </a:p>
          </p:txBody>
        </p:sp>
      </p:grpSp>
      <p:sp>
        <p:nvSpPr>
          <p:cNvPr id="39" name="ZoneTexte 38">
            <a:extLst>
              <a:ext uri="{FF2B5EF4-FFF2-40B4-BE49-F238E27FC236}">
                <a16:creationId xmlns:a16="http://schemas.microsoft.com/office/drawing/2014/main" id="{97CAD5C5-F88E-744A-3F94-BB5ADC80D53C}"/>
              </a:ext>
            </a:extLst>
          </p:cNvPr>
          <p:cNvSpPr txBox="1"/>
          <p:nvPr/>
        </p:nvSpPr>
        <p:spPr>
          <a:xfrm>
            <a:off x="6466929" y="3712098"/>
            <a:ext cx="861133" cy="369332"/>
          </a:xfrm>
          <a:prstGeom prst="rect">
            <a:avLst/>
          </a:prstGeom>
          <a:noFill/>
        </p:spPr>
        <p:txBody>
          <a:bodyPr wrap="none" rtlCol="0">
            <a:spAutoFit/>
          </a:bodyPr>
          <a:lstStyle/>
          <a:p>
            <a:r>
              <a:rPr lang="fr-FR" sz="1800" dirty="0">
                <a:solidFill>
                  <a:schemeClr val="accent1">
                    <a:lumMod val="75000"/>
                  </a:schemeClr>
                </a:solidFill>
                <a:latin typeface="Cabin" panose="020B0604020202020204" charset="0"/>
              </a:rPr>
              <a:t>Design</a:t>
            </a:r>
          </a:p>
        </p:txBody>
      </p:sp>
      <p:sp>
        <p:nvSpPr>
          <p:cNvPr id="40" name="ZoneTexte 39">
            <a:extLst>
              <a:ext uri="{FF2B5EF4-FFF2-40B4-BE49-F238E27FC236}">
                <a16:creationId xmlns:a16="http://schemas.microsoft.com/office/drawing/2014/main" id="{E0A04E47-EFBA-4A97-7B18-95575DE9A9F0}"/>
              </a:ext>
            </a:extLst>
          </p:cNvPr>
          <p:cNvSpPr txBox="1"/>
          <p:nvPr/>
        </p:nvSpPr>
        <p:spPr>
          <a:xfrm>
            <a:off x="1629904" y="3169214"/>
            <a:ext cx="1476686" cy="369332"/>
          </a:xfrm>
          <a:prstGeom prst="rect">
            <a:avLst/>
          </a:prstGeom>
          <a:noFill/>
        </p:spPr>
        <p:txBody>
          <a:bodyPr wrap="none" rtlCol="0">
            <a:spAutoFit/>
          </a:bodyPr>
          <a:lstStyle/>
          <a:p>
            <a:r>
              <a:rPr lang="fr-FR" sz="1800" dirty="0">
                <a:solidFill>
                  <a:schemeClr val="accent1">
                    <a:lumMod val="75000"/>
                  </a:schemeClr>
                </a:solidFill>
                <a:latin typeface="Cabin" panose="020B0604020202020204" charset="0"/>
              </a:rPr>
              <a:t>Déploiement</a:t>
            </a:r>
          </a:p>
        </p:txBody>
      </p:sp>
      <p:sp>
        <p:nvSpPr>
          <p:cNvPr id="41" name="ZoneTexte 40">
            <a:extLst>
              <a:ext uri="{FF2B5EF4-FFF2-40B4-BE49-F238E27FC236}">
                <a16:creationId xmlns:a16="http://schemas.microsoft.com/office/drawing/2014/main" id="{95109254-3AAE-F7D8-57BF-68B7590BC93A}"/>
              </a:ext>
            </a:extLst>
          </p:cNvPr>
          <p:cNvSpPr txBox="1"/>
          <p:nvPr/>
        </p:nvSpPr>
        <p:spPr>
          <a:xfrm>
            <a:off x="2735640" y="2028656"/>
            <a:ext cx="601447" cy="369332"/>
          </a:xfrm>
          <a:prstGeom prst="rect">
            <a:avLst/>
          </a:prstGeom>
          <a:noFill/>
        </p:spPr>
        <p:txBody>
          <a:bodyPr wrap="none" rtlCol="0">
            <a:spAutoFit/>
          </a:bodyPr>
          <a:lstStyle/>
          <a:p>
            <a:r>
              <a:rPr lang="fr-FR" sz="1800" dirty="0">
                <a:solidFill>
                  <a:schemeClr val="accent1">
                    <a:lumMod val="75000"/>
                  </a:schemeClr>
                </a:solidFill>
                <a:latin typeface="Cabin" panose="020B0604020202020204" charset="0"/>
              </a:rPr>
              <a:t>Test</a:t>
            </a:r>
          </a:p>
        </p:txBody>
      </p:sp>
      <p:sp>
        <p:nvSpPr>
          <p:cNvPr id="42" name="ZoneTexte 41">
            <a:extLst>
              <a:ext uri="{FF2B5EF4-FFF2-40B4-BE49-F238E27FC236}">
                <a16:creationId xmlns:a16="http://schemas.microsoft.com/office/drawing/2014/main" id="{591722BD-711A-BD5F-DB09-BE1FD7A4B50A}"/>
              </a:ext>
            </a:extLst>
          </p:cNvPr>
          <p:cNvSpPr txBox="1"/>
          <p:nvPr/>
        </p:nvSpPr>
        <p:spPr>
          <a:xfrm>
            <a:off x="6535656" y="3046819"/>
            <a:ext cx="1787669" cy="369332"/>
          </a:xfrm>
          <a:prstGeom prst="rect">
            <a:avLst/>
          </a:prstGeom>
          <a:noFill/>
        </p:spPr>
        <p:txBody>
          <a:bodyPr wrap="none" rtlCol="0">
            <a:spAutoFit/>
          </a:bodyPr>
          <a:lstStyle/>
          <a:p>
            <a:r>
              <a:rPr lang="fr-FR" sz="1800" dirty="0">
                <a:solidFill>
                  <a:schemeClr val="accent1">
                    <a:lumMod val="75000"/>
                  </a:schemeClr>
                </a:solidFill>
                <a:latin typeface="Cabin" panose="020B0604020202020204" charset="0"/>
              </a:rPr>
              <a:t>Développement</a:t>
            </a:r>
          </a:p>
        </p:txBody>
      </p:sp>
      <p:cxnSp>
        <p:nvCxnSpPr>
          <p:cNvPr id="44" name="Connecteur droit 43">
            <a:extLst>
              <a:ext uri="{FF2B5EF4-FFF2-40B4-BE49-F238E27FC236}">
                <a16:creationId xmlns:a16="http://schemas.microsoft.com/office/drawing/2014/main" id="{F4B66F54-63E1-E462-FCC6-88A70EA0D2C9}"/>
              </a:ext>
            </a:extLst>
          </p:cNvPr>
          <p:cNvCxnSpPr>
            <a:cxnSpLocks/>
            <a:stCxn id="39" idx="1"/>
          </p:cNvCxnSpPr>
          <p:nvPr/>
        </p:nvCxnSpPr>
        <p:spPr>
          <a:xfrm flipH="1">
            <a:off x="5368636" y="3896764"/>
            <a:ext cx="1098293" cy="37489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Ellipse 49">
            <a:extLst>
              <a:ext uri="{FF2B5EF4-FFF2-40B4-BE49-F238E27FC236}">
                <a16:creationId xmlns:a16="http://schemas.microsoft.com/office/drawing/2014/main" id="{B7C8750A-AA91-DD01-FB19-78A84AB0830D}"/>
              </a:ext>
            </a:extLst>
          </p:cNvPr>
          <p:cNvSpPr/>
          <p:nvPr/>
        </p:nvSpPr>
        <p:spPr>
          <a:xfrm>
            <a:off x="5314636" y="4213142"/>
            <a:ext cx="108000" cy="108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1" name="Connecteur droit 50">
            <a:extLst>
              <a:ext uri="{FF2B5EF4-FFF2-40B4-BE49-F238E27FC236}">
                <a16:creationId xmlns:a16="http://schemas.microsoft.com/office/drawing/2014/main" id="{3F544947-4DF8-C920-D775-9E6B7A1880BF}"/>
              </a:ext>
            </a:extLst>
          </p:cNvPr>
          <p:cNvCxnSpPr>
            <a:cxnSpLocks/>
            <a:stCxn id="40" idx="3"/>
            <a:endCxn id="52" idx="6"/>
          </p:cNvCxnSpPr>
          <p:nvPr/>
        </p:nvCxnSpPr>
        <p:spPr>
          <a:xfrm>
            <a:off x="3106590" y="3353880"/>
            <a:ext cx="705754" cy="4176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Ellipse 51">
            <a:extLst>
              <a:ext uri="{FF2B5EF4-FFF2-40B4-BE49-F238E27FC236}">
                <a16:creationId xmlns:a16="http://schemas.microsoft.com/office/drawing/2014/main" id="{FC660509-CB2D-3672-C3C6-542A4257F3D1}"/>
              </a:ext>
            </a:extLst>
          </p:cNvPr>
          <p:cNvSpPr/>
          <p:nvPr/>
        </p:nvSpPr>
        <p:spPr>
          <a:xfrm>
            <a:off x="3704344" y="3341640"/>
            <a:ext cx="108000" cy="108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3" name="Connecteur droit 52">
            <a:extLst>
              <a:ext uri="{FF2B5EF4-FFF2-40B4-BE49-F238E27FC236}">
                <a16:creationId xmlns:a16="http://schemas.microsoft.com/office/drawing/2014/main" id="{3D5B9F45-300D-AEAA-E665-222D50F7FF20}"/>
              </a:ext>
            </a:extLst>
          </p:cNvPr>
          <p:cNvCxnSpPr>
            <a:cxnSpLocks/>
            <a:stCxn id="41" idx="3"/>
          </p:cNvCxnSpPr>
          <p:nvPr/>
        </p:nvCxnSpPr>
        <p:spPr>
          <a:xfrm>
            <a:off x="3337087" y="2213322"/>
            <a:ext cx="1329804" cy="41005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lipse 53">
            <a:extLst>
              <a:ext uri="{FF2B5EF4-FFF2-40B4-BE49-F238E27FC236}">
                <a16:creationId xmlns:a16="http://schemas.microsoft.com/office/drawing/2014/main" id="{878DEBEB-66BE-C425-2AFA-F8D05D512ED1}"/>
              </a:ext>
            </a:extLst>
          </p:cNvPr>
          <p:cNvSpPr/>
          <p:nvPr/>
        </p:nvSpPr>
        <p:spPr>
          <a:xfrm>
            <a:off x="4612891" y="2556013"/>
            <a:ext cx="108000" cy="108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5" name="Connecteur droit 54">
            <a:extLst>
              <a:ext uri="{FF2B5EF4-FFF2-40B4-BE49-F238E27FC236}">
                <a16:creationId xmlns:a16="http://schemas.microsoft.com/office/drawing/2014/main" id="{E90FE385-7E02-5BD3-F549-612356964D77}"/>
              </a:ext>
            </a:extLst>
          </p:cNvPr>
          <p:cNvCxnSpPr>
            <a:cxnSpLocks/>
            <a:stCxn id="42" idx="1"/>
          </p:cNvCxnSpPr>
          <p:nvPr/>
        </p:nvCxnSpPr>
        <p:spPr>
          <a:xfrm flipH="1">
            <a:off x="5652335" y="3231485"/>
            <a:ext cx="883321" cy="1402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Ellipse 55">
            <a:extLst>
              <a:ext uri="{FF2B5EF4-FFF2-40B4-BE49-F238E27FC236}">
                <a16:creationId xmlns:a16="http://schemas.microsoft.com/office/drawing/2014/main" id="{3BEC6C78-949D-BB15-7370-EF08B0AC2427}"/>
              </a:ext>
            </a:extLst>
          </p:cNvPr>
          <p:cNvSpPr/>
          <p:nvPr/>
        </p:nvSpPr>
        <p:spPr>
          <a:xfrm>
            <a:off x="5598335" y="3177485"/>
            <a:ext cx="108000" cy="10800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1E562E26-E79F-296E-C472-1FF3F9554E34}"/>
              </a:ext>
            </a:extLst>
          </p:cNvPr>
          <p:cNvSpPr txBox="1"/>
          <p:nvPr/>
        </p:nvSpPr>
        <p:spPr>
          <a:xfrm>
            <a:off x="1561161" y="1587793"/>
            <a:ext cx="6021678" cy="307777"/>
          </a:xfrm>
          <a:prstGeom prst="rect">
            <a:avLst/>
          </a:prstGeom>
          <a:noFill/>
        </p:spPr>
        <p:txBody>
          <a:bodyPr wrap="square" rtlCol="0">
            <a:spAutoFit/>
          </a:bodyPr>
          <a:lstStyle/>
          <a:p>
            <a:pPr algn="just"/>
            <a:r>
              <a:rPr lang="fr-FR" dirty="0">
                <a:solidFill>
                  <a:schemeClr val="tx1"/>
                </a:solidFill>
                <a:latin typeface="Cabin" panose="020B0604020202020204" charset="0"/>
              </a:rPr>
              <a:t>Nous allons utiliser la méthode Agile avec un planning découpé en « Sprint ».</a:t>
            </a:r>
          </a:p>
        </p:txBody>
      </p:sp>
      <p:sp>
        <p:nvSpPr>
          <p:cNvPr id="448" name="Google Shape;1422;p45">
            <a:extLst>
              <a:ext uri="{FF2B5EF4-FFF2-40B4-BE49-F238E27FC236}">
                <a16:creationId xmlns:a16="http://schemas.microsoft.com/office/drawing/2014/main" id="{14273932-6E86-92A7-F3C2-1144688E7540}"/>
              </a:ext>
            </a:extLst>
          </p:cNvPr>
          <p:cNvSpPr/>
          <p:nvPr/>
        </p:nvSpPr>
        <p:spPr>
          <a:xfrm>
            <a:off x="1036403" y="4267166"/>
            <a:ext cx="1999929" cy="527862"/>
          </a:xfrm>
          <a:prstGeom prst="homePlate">
            <a:avLst/>
          </a:prstGeom>
          <a:solidFill>
            <a:schemeClr val="bg2">
              <a:lumMod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chemeClr val="tx1"/>
                </a:solidFill>
                <a:latin typeface="Cabin" panose="020B0604020202020204" charset="0"/>
              </a:rPr>
              <a:t>Besoin client</a:t>
            </a:r>
            <a:endParaRPr sz="1800" dirty="0">
              <a:solidFill>
                <a:schemeClr val="tx1"/>
              </a:solidFill>
              <a:latin typeface="Cabin"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Notre outil de gestion de projet</a:t>
            </a:r>
            <a:endParaRPr dirty="0"/>
          </a:p>
        </p:txBody>
      </p:sp>
      <p:sp>
        <p:nvSpPr>
          <p:cNvPr id="3" name="ZoneTexte 2">
            <a:extLst>
              <a:ext uri="{FF2B5EF4-FFF2-40B4-BE49-F238E27FC236}">
                <a16:creationId xmlns:a16="http://schemas.microsoft.com/office/drawing/2014/main" id="{2CFA017D-D59D-2D36-6B79-0D2D424AC30C}"/>
              </a:ext>
            </a:extLst>
          </p:cNvPr>
          <p:cNvSpPr txBox="1"/>
          <p:nvPr/>
        </p:nvSpPr>
        <p:spPr>
          <a:xfrm>
            <a:off x="1367912" y="1026005"/>
            <a:ext cx="6408174" cy="461665"/>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Comment allons-nous organiser le projet ?</a:t>
            </a:r>
          </a:p>
        </p:txBody>
      </p:sp>
      <p:pic>
        <p:nvPicPr>
          <p:cNvPr id="12" name="Picture 2">
            <a:extLst>
              <a:ext uri="{FF2B5EF4-FFF2-40B4-BE49-F238E27FC236}">
                <a16:creationId xmlns:a16="http://schemas.microsoft.com/office/drawing/2014/main" id="{3A16143D-481E-2164-5EFF-9F5DAE936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B5AA9420-405B-340E-FFE4-E5A2C623E83B}"/>
              </a:ext>
            </a:extLst>
          </p:cNvPr>
          <p:cNvSpPr txBox="1"/>
          <p:nvPr/>
        </p:nvSpPr>
        <p:spPr>
          <a:xfrm>
            <a:off x="763228" y="1487670"/>
            <a:ext cx="7617542" cy="830997"/>
          </a:xfrm>
          <a:prstGeom prst="rect">
            <a:avLst/>
          </a:prstGeom>
          <a:noFill/>
        </p:spPr>
        <p:txBody>
          <a:bodyPr wrap="square" rtlCol="0">
            <a:spAutoFit/>
          </a:bodyPr>
          <a:lstStyle/>
          <a:p>
            <a:pPr algn="just"/>
            <a:r>
              <a:rPr lang="fr-FR" sz="1200" dirty="0">
                <a:solidFill>
                  <a:schemeClr val="tx1"/>
                </a:solidFill>
                <a:latin typeface="Cabin" panose="020B0604020202020204" charset="0"/>
              </a:rPr>
              <a:t>Pour pouvoir planifier et organiser votre projet, nous allons utiliser l'outil Notion qui est un planificateur de projet en ligne. Le projet a été découpé en plusieurs tâches appelées « tickets ».</a:t>
            </a:r>
          </a:p>
          <a:p>
            <a:pPr algn="just"/>
            <a:r>
              <a:rPr lang="fr-FR" sz="1200" dirty="0">
                <a:solidFill>
                  <a:schemeClr val="tx1"/>
                </a:solidFill>
                <a:latin typeface="Cabin" panose="020B0604020202020204" charset="0"/>
              </a:rPr>
              <a:t>Ces tickets ont ensuite été classés par ordre de priorité et repartis dans des sprints que nous vous présenterons ultérieurement. </a:t>
            </a:r>
          </a:p>
        </p:txBody>
      </p:sp>
      <p:pic>
        <p:nvPicPr>
          <p:cNvPr id="19" name="Image 18">
            <a:extLst>
              <a:ext uri="{FF2B5EF4-FFF2-40B4-BE49-F238E27FC236}">
                <a16:creationId xmlns:a16="http://schemas.microsoft.com/office/drawing/2014/main" id="{0D65FAB5-DC9A-37CF-0A86-9FBB92CB146D}"/>
              </a:ext>
            </a:extLst>
          </p:cNvPr>
          <p:cNvPicPr>
            <a:picLocks noChangeAspect="1"/>
          </p:cNvPicPr>
          <p:nvPr/>
        </p:nvPicPr>
        <p:blipFill>
          <a:blip r:embed="rId4"/>
          <a:stretch>
            <a:fillRect/>
          </a:stretch>
        </p:blipFill>
        <p:spPr>
          <a:xfrm>
            <a:off x="3176045" y="2212258"/>
            <a:ext cx="5392884" cy="2861187"/>
          </a:xfrm>
          <a:prstGeom prst="rect">
            <a:avLst/>
          </a:prstGeom>
        </p:spPr>
      </p:pic>
      <p:pic>
        <p:nvPicPr>
          <p:cNvPr id="21" name="Image 20">
            <a:extLst>
              <a:ext uri="{FF2B5EF4-FFF2-40B4-BE49-F238E27FC236}">
                <a16:creationId xmlns:a16="http://schemas.microsoft.com/office/drawing/2014/main" id="{ACD43513-3FF3-82BA-32E4-10F7C88F9DFB}"/>
              </a:ext>
            </a:extLst>
          </p:cNvPr>
          <p:cNvPicPr>
            <a:picLocks noChangeAspect="1"/>
          </p:cNvPicPr>
          <p:nvPr/>
        </p:nvPicPr>
        <p:blipFill>
          <a:blip r:embed="rId5"/>
          <a:stretch>
            <a:fillRect/>
          </a:stretch>
        </p:blipFill>
        <p:spPr>
          <a:xfrm>
            <a:off x="1058712" y="2364619"/>
            <a:ext cx="1441140" cy="514967"/>
          </a:xfrm>
          <a:prstGeom prst="rect">
            <a:avLst/>
          </a:prstGeom>
        </p:spPr>
      </p:pic>
      <p:sp>
        <p:nvSpPr>
          <p:cNvPr id="22" name="ZoneTexte 21">
            <a:extLst>
              <a:ext uri="{FF2B5EF4-FFF2-40B4-BE49-F238E27FC236}">
                <a16:creationId xmlns:a16="http://schemas.microsoft.com/office/drawing/2014/main" id="{5A2FE13D-C861-A2CD-BE65-21AB0EA972D1}"/>
              </a:ext>
            </a:extLst>
          </p:cNvPr>
          <p:cNvSpPr txBox="1"/>
          <p:nvPr/>
        </p:nvSpPr>
        <p:spPr>
          <a:xfrm>
            <a:off x="710751" y="2944149"/>
            <a:ext cx="2127198" cy="1754326"/>
          </a:xfrm>
          <a:prstGeom prst="rect">
            <a:avLst/>
          </a:prstGeom>
          <a:noFill/>
        </p:spPr>
        <p:txBody>
          <a:bodyPr wrap="square" rtlCol="0">
            <a:spAutoFit/>
          </a:bodyPr>
          <a:lstStyle/>
          <a:p>
            <a:pPr algn="just"/>
            <a:r>
              <a:rPr lang="fr-FR" sz="1200" dirty="0">
                <a:solidFill>
                  <a:schemeClr val="tx1"/>
                </a:solidFill>
                <a:latin typeface="Cabin" panose="020B0604020202020204" charset="0"/>
              </a:rPr>
              <a:t>Nos équipes devront  placer chaque tâche dans les 4 catégories suivantes :</a:t>
            </a:r>
          </a:p>
          <a:p>
            <a:pPr marL="285750" indent="-285750" algn="just">
              <a:buClr>
                <a:schemeClr val="tx1"/>
              </a:buClr>
              <a:buFont typeface="Wingdings" panose="05000000000000000000" pitchFamily="2" charset="2"/>
              <a:buChar char="v"/>
            </a:pPr>
            <a:r>
              <a:rPr lang="fr-FR" sz="1200" b="1" dirty="0">
                <a:solidFill>
                  <a:schemeClr val="tx1"/>
                </a:solidFill>
                <a:latin typeface="Cabin" panose="020B0604020202020204" charset="0"/>
              </a:rPr>
              <a:t>À faire</a:t>
            </a:r>
            <a:r>
              <a:rPr lang="fr-FR" sz="1200" dirty="0">
                <a:solidFill>
                  <a:schemeClr val="tx1"/>
                </a:solidFill>
                <a:latin typeface="Cabin" panose="020B0604020202020204" charset="0"/>
              </a:rPr>
              <a:t> (en attente)</a:t>
            </a:r>
          </a:p>
          <a:p>
            <a:pPr marL="285750" indent="-285750" algn="just">
              <a:buClr>
                <a:schemeClr val="tx1"/>
              </a:buClr>
              <a:buFont typeface="Wingdings" panose="05000000000000000000" pitchFamily="2" charset="2"/>
              <a:buChar char="v"/>
            </a:pPr>
            <a:r>
              <a:rPr lang="fr-FR" sz="1200" b="1" dirty="0">
                <a:solidFill>
                  <a:schemeClr val="tx1"/>
                </a:solidFill>
                <a:latin typeface="Cabin" panose="020B0604020202020204" charset="0"/>
              </a:rPr>
              <a:t>En cours …</a:t>
            </a:r>
            <a:r>
              <a:rPr lang="fr-FR" sz="1200" dirty="0">
                <a:solidFill>
                  <a:schemeClr val="tx1"/>
                </a:solidFill>
                <a:latin typeface="Cabin" panose="020B0604020202020204" charset="0"/>
              </a:rPr>
              <a:t> (en cours de développement)</a:t>
            </a:r>
          </a:p>
          <a:p>
            <a:pPr marL="285750" indent="-285750" algn="just">
              <a:buClr>
                <a:schemeClr val="tx1"/>
              </a:buClr>
              <a:buFont typeface="Wingdings" panose="05000000000000000000" pitchFamily="2" charset="2"/>
              <a:buChar char="v"/>
            </a:pPr>
            <a:r>
              <a:rPr lang="fr-FR" sz="1200" b="1" dirty="0">
                <a:solidFill>
                  <a:schemeClr val="tx1"/>
                </a:solidFill>
                <a:latin typeface="Cabin" panose="020B0604020202020204" charset="0"/>
              </a:rPr>
              <a:t>À tester</a:t>
            </a:r>
            <a:r>
              <a:rPr lang="fr-FR" sz="1200" dirty="0">
                <a:solidFill>
                  <a:schemeClr val="tx1"/>
                </a:solidFill>
                <a:latin typeface="Cabin" panose="020B0604020202020204" charset="0"/>
              </a:rPr>
              <a:t> (en cours de test)</a:t>
            </a:r>
          </a:p>
          <a:p>
            <a:pPr marL="285750" indent="-285750" algn="just">
              <a:buClr>
                <a:schemeClr val="tx1"/>
              </a:buClr>
              <a:buFont typeface="Wingdings" panose="05000000000000000000" pitchFamily="2" charset="2"/>
              <a:buChar char="v"/>
            </a:pPr>
            <a:r>
              <a:rPr lang="fr-FR" sz="1200" b="1" dirty="0">
                <a:solidFill>
                  <a:schemeClr val="tx1"/>
                </a:solidFill>
                <a:latin typeface="Cabin" panose="020B0604020202020204" charset="0"/>
              </a:rPr>
              <a:t>Terminé</a:t>
            </a:r>
            <a:r>
              <a:rPr lang="fr-FR" sz="1200" dirty="0">
                <a:solidFill>
                  <a:schemeClr val="tx1"/>
                </a:solidFill>
                <a:latin typeface="Cabin" panose="020B0604020202020204" charset="0"/>
              </a:rPr>
              <a:t> (test validé, ticket prêt à être déployé)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37969" y="460444"/>
            <a:ext cx="475902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tickets de mission</a:t>
            </a:r>
            <a:endParaRPr dirty="0"/>
          </a:p>
        </p:txBody>
      </p:sp>
      <p:pic>
        <p:nvPicPr>
          <p:cNvPr id="2" name="Picture 2">
            <a:extLst>
              <a:ext uri="{FF2B5EF4-FFF2-40B4-BE49-F238E27FC236}">
                <a16:creationId xmlns:a16="http://schemas.microsoft.com/office/drawing/2014/main" id="{664F0D35-5A31-6091-18F4-E9E00A0BF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1EE37FDD-FF07-391B-C68A-6733F6CB7671}"/>
              </a:ext>
            </a:extLst>
          </p:cNvPr>
          <p:cNvPicPr>
            <a:picLocks noChangeAspect="1"/>
          </p:cNvPicPr>
          <p:nvPr/>
        </p:nvPicPr>
        <p:blipFill rotWithShape="1">
          <a:blip r:embed="rId4"/>
          <a:srcRect t="3030" b="23687"/>
          <a:stretch/>
        </p:blipFill>
        <p:spPr>
          <a:xfrm>
            <a:off x="7506929" y="0"/>
            <a:ext cx="1637072" cy="5143499"/>
          </a:xfrm>
          <a:prstGeom prst="rect">
            <a:avLst/>
          </a:prstGeom>
        </p:spPr>
      </p:pic>
      <p:sp>
        <p:nvSpPr>
          <p:cNvPr id="6" name="ZoneTexte 5">
            <a:extLst>
              <a:ext uri="{FF2B5EF4-FFF2-40B4-BE49-F238E27FC236}">
                <a16:creationId xmlns:a16="http://schemas.microsoft.com/office/drawing/2014/main" id="{502186E1-0388-0D12-9134-B6FEFE72FA8B}"/>
              </a:ext>
            </a:extLst>
          </p:cNvPr>
          <p:cNvSpPr txBox="1"/>
          <p:nvPr/>
        </p:nvSpPr>
        <p:spPr>
          <a:xfrm>
            <a:off x="265883" y="1027377"/>
            <a:ext cx="4903197" cy="461665"/>
          </a:xfrm>
          <a:prstGeom prst="rect">
            <a:avLst/>
          </a:prstGeom>
          <a:noFill/>
        </p:spPr>
        <p:txBody>
          <a:bodyPr wrap="square">
            <a:spAutoFit/>
          </a:bodyPr>
          <a:lstStyle/>
          <a:p>
            <a:pPr algn="ctr"/>
            <a:r>
              <a:rPr lang="fr-FR" sz="2400" dirty="0">
                <a:solidFill>
                  <a:schemeClr val="accent1"/>
                </a:solidFill>
                <a:latin typeface="Bakbak One" panose="020B0604020202020204" charset="0"/>
                <a:cs typeface="Bakbak One" panose="020B0604020202020204" charset="0"/>
              </a:rPr>
              <a:t>Comment se compose un ticket ?</a:t>
            </a:r>
          </a:p>
        </p:txBody>
      </p:sp>
      <p:sp>
        <p:nvSpPr>
          <p:cNvPr id="9" name="ZoneTexte 8">
            <a:extLst>
              <a:ext uri="{FF2B5EF4-FFF2-40B4-BE49-F238E27FC236}">
                <a16:creationId xmlns:a16="http://schemas.microsoft.com/office/drawing/2014/main" id="{DDFD4800-ACE6-873C-F116-200BA7123910}"/>
              </a:ext>
            </a:extLst>
          </p:cNvPr>
          <p:cNvSpPr txBox="1"/>
          <p:nvPr/>
        </p:nvSpPr>
        <p:spPr>
          <a:xfrm>
            <a:off x="5942858" y="22131"/>
            <a:ext cx="1258678" cy="307777"/>
          </a:xfrm>
          <a:prstGeom prst="rect">
            <a:avLst/>
          </a:prstGeom>
          <a:noFill/>
        </p:spPr>
        <p:txBody>
          <a:bodyPr wrap="none" rtlCol="0">
            <a:spAutoFit/>
          </a:bodyPr>
          <a:lstStyle/>
          <a:p>
            <a:r>
              <a:rPr lang="fr-FR" dirty="0">
                <a:solidFill>
                  <a:schemeClr val="tx1"/>
                </a:solidFill>
                <a:latin typeface="Cabin" panose="020B0604020202020204" charset="0"/>
              </a:rPr>
              <a:t>Titre du ticket</a:t>
            </a:r>
          </a:p>
        </p:txBody>
      </p:sp>
      <p:sp>
        <p:nvSpPr>
          <p:cNvPr id="10" name="ZoneTexte 9">
            <a:extLst>
              <a:ext uri="{FF2B5EF4-FFF2-40B4-BE49-F238E27FC236}">
                <a16:creationId xmlns:a16="http://schemas.microsoft.com/office/drawing/2014/main" id="{77A7E896-4D0C-F847-11A6-988893A709EF}"/>
              </a:ext>
            </a:extLst>
          </p:cNvPr>
          <p:cNvSpPr txBox="1"/>
          <p:nvPr/>
        </p:nvSpPr>
        <p:spPr>
          <a:xfrm>
            <a:off x="5288034" y="254524"/>
            <a:ext cx="1914307" cy="307777"/>
          </a:xfrm>
          <a:prstGeom prst="rect">
            <a:avLst/>
          </a:prstGeom>
          <a:noFill/>
        </p:spPr>
        <p:txBody>
          <a:bodyPr wrap="none" rtlCol="0">
            <a:spAutoFit/>
          </a:bodyPr>
          <a:lstStyle/>
          <a:p>
            <a:r>
              <a:rPr lang="fr-FR" dirty="0">
                <a:solidFill>
                  <a:schemeClr val="tx1"/>
                </a:solidFill>
                <a:latin typeface="Cabin" panose="020B0604020202020204" charset="0"/>
              </a:rPr>
              <a:t>Équipe(s) concernée(s)</a:t>
            </a:r>
          </a:p>
        </p:txBody>
      </p:sp>
      <p:sp>
        <p:nvSpPr>
          <p:cNvPr id="11" name="ZoneTexte 10">
            <a:extLst>
              <a:ext uri="{FF2B5EF4-FFF2-40B4-BE49-F238E27FC236}">
                <a16:creationId xmlns:a16="http://schemas.microsoft.com/office/drawing/2014/main" id="{91CB7ACA-F3B2-8200-2EE2-B38ADF340E01}"/>
              </a:ext>
            </a:extLst>
          </p:cNvPr>
          <p:cNvSpPr txBox="1"/>
          <p:nvPr/>
        </p:nvSpPr>
        <p:spPr>
          <a:xfrm>
            <a:off x="6292313" y="532445"/>
            <a:ext cx="909223" cy="307777"/>
          </a:xfrm>
          <a:prstGeom prst="rect">
            <a:avLst/>
          </a:prstGeom>
          <a:noFill/>
        </p:spPr>
        <p:txBody>
          <a:bodyPr wrap="none" rtlCol="0">
            <a:spAutoFit/>
          </a:bodyPr>
          <a:lstStyle/>
          <a:p>
            <a:r>
              <a:rPr lang="fr-FR" dirty="0">
                <a:solidFill>
                  <a:schemeClr val="tx1"/>
                </a:solidFill>
                <a:latin typeface="Cabin" panose="020B0604020202020204" charset="0"/>
              </a:rPr>
              <a:t>Catégorie</a:t>
            </a:r>
          </a:p>
        </p:txBody>
      </p:sp>
      <p:sp>
        <p:nvSpPr>
          <p:cNvPr id="12" name="ZoneTexte 11">
            <a:extLst>
              <a:ext uri="{FF2B5EF4-FFF2-40B4-BE49-F238E27FC236}">
                <a16:creationId xmlns:a16="http://schemas.microsoft.com/office/drawing/2014/main" id="{404D1598-B2C1-9F57-99B7-DDF44730F511}"/>
              </a:ext>
            </a:extLst>
          </p:cNvPr>
          <p:cNvSpPr txBox="1"/>
          <p:nvPr/>
        </p:nvSpPr>
        <p:spPr>
          <a:xfrm>
            <a:off x="6449407" y="810365"/>
            <a:ext cx="752129" cy="307777"/>
          </a:xfrm>
          <a:prstGeom prst="rect">
            <a:avLst/>
          </a:prstGeom>
          <a:noFill/>
        </p:spPr>
        <p:txBody>
          <a:bodyPr wrap="square" rtlCol="0">
            <a:spAutoFit/>
          </a:bodyPr>
          <a:lstStyle/>
          <a:p>
            <a:r>
              <a:rPr lang="fr-FR" dirty="0">
                <a:solidFill>
                  <a:schemeClr val="tx1"/>
                </a:solidFill>
                <a:latin typeface="Cabin" panose="020B0604020202020204" charset="0"/>
              </a:rPr>
              <a:t>Priorité</a:t>
            </a:r>
          </a:p>
        </p:txBody>
      </p:sp>
      <p:sp>
        <p:nvSpPr>
          <p:cNvPr id="13" name="ZoneTexte 12">
            <a:extLst>
              <a:ext uri="{FF2B5EF4-FFF2-40B4-BE49-F238E27FC236}">
                <a16:creationId xmlns:a16="http://schemas.microsoft.com/office/drawing/2014/main" id="{6B70186D-5B44-BC74-2B2E-DBB8C6CA3F7E}"/>
              </a:ext>
            </a:extLst>
          </p:cNvPr>
          <p:cNvSpPr txBox="1"/>
          <p:nvPr/>
        </p:nvSpPr>
        <p:spPr>
          <a:xfrm>
            <a:off x="5957285" y="1073242"/>
            <a:ext cx="1229824" cy="307777"/>
          </a:xfrm>
          <a:prstGeom prst="rect">
            <a:avLst/>
          </a:prstGeom>
          <a:noFill/>
        </p:spPr>
        <p:txBody>
          <a:bodyPr wrap="none" rtlCol="0">
            <a:spAutoFit/>
          </a:bodyPr>
          <a:lstStyle/>
          <a:p>
            <a:r>
              <a:rPr lang="fr-FR" dirty="0">
                <a:solidFill>
                  <a:schemeClr val="tx1"/>
                </a:solidFill>
                <a:latin typeface="Cabin" panose="020B0604020202020204" charset="0"/>
              </a:rPr>
              <a:t>Sprint associé</a:t>
            </a:r>
          </a:p>
        </p:txBody>
      </p:sp>
      <p:sp>
        <p:nvSpPr>
          <p:cNvPr id="14" name="ZoneTexte 13">
            <a:extLst>
              <a:ext uri="{FF2B5EF4-FFF2-40B4-BE49-F238E27FC236}">
                <a16:creationId xmlns:a16="http://schemas.microsoft.com/office/drawing/2014/main" id="{9BAD2DC6-5676-C0BB-8C5E-E5EA325A6EDD}"/>
              </a:ext>
            </a:extLst>
          </p:cNvPr>
          <p:cNvSpPr txBox="1"/>
          <p:nvPr/>
        </p:nvSpPr>
        <p:spPr>
          <a:xfrm>
            <a:off x="5288833" y="1421992"/>
            <a:ext cx="1742785" cy="307777"/>
          </a:xfrm>
          <a:prstGeom prst="rect">
            <a:avLst/>
          </a:prstGeom>
          <a:noFill/>
        </p:spPr>
        <p:txBody>
          <a:bodyPr wrap="none" rtlCol="0">
            <a:spAutoFit/>
          </a:bodyPr>
          <a:lstStyle/>
          <a:p>
            <a:r>
              <a:rPr lang="fr-FR" dirty="0">
                <a:solidFill>
                  <a:schemeClr val="tx1"/>
                </a:solidFill>
                <a:latin typeface="Cabin" panose="020B0604020202020204" charset="0"/>
              </a:rPr>
              <a:t>Description du ticket</a:t>
            </a:r>
          </a:p>
        </p:txBody>
      </p:sp>
      <p:sp>
        <p:nvSpPr>
          <p:cNvPr id="15" name="ZoneTexte 14">
            <a:extLst>
              <a:ext uri="{FF2B5EF4-FFF2-40B4-BE49-F238E27FC236}">
                <a16:creationId xmlns:a16="http://schemas.microsoft.com/office/drawing/2014/main" id="{B23D1E40-E5A0-6DCA-2C32-A5DCB6680D7C}"/>
              </a:ext>
            </a:extLst>
          </p:cNvPr>
          <p:cNvSpPr txBox="1"/>
          <p:nvPr/>
        </p:nvSpPr>
        <p:spPr>
          <a:xfrm>
            <a:off x="4067345" y="2240710"/>
            <a:ext cx="2651688" cy="307777"/>
          </a:xfrm>
          <a:prstGeom prst="rect">
            <a:avLst/>
          </a:prstGeom>
          <a:noFill/>
        </p:spPr>
        <p:txBody>
          <a:bodyPr wrap="none" rtlCol="0">
            <a:spAutoFit/>
          </a:bodyPr>
          <a:lstStyle/>
          <a:p>
            <a:r>
              <a:rPr lang="fr-FR" dirty="0">
                <a:solidFill>
                  <a:schemeClr val="tx1"/>
                </a:solidFill>
                <a:latin typeface="Cabin" panose="020B0604020202020204" charset="0"/>
              </a:rPr>
              <a:t>Division de la mission en tâches</a:t>
            </a:r>
          </a:p>
        </p:txBody>
      </p:sp>
      <p:sp>
        <p:nvSpPr>
          <p:cNvPr id="16" name="ZoneTexte 15">
            <a:extLst>
              <a:ext uri="{FF2B5EF4-FFF2-40B4-BE49-F238E27FC236}">
                <a16:creationId xmlns:a16="http://schemas.microsoft.com/office/drawing/2014/main" id="{F8A18D5A-EF2C-805D-25F2-1E2B77F243E9}"/>
              </a:ext>
            </a:extLst>
          </p:cNvPr>
          <p:cNvSpPr txBox="1"/>
          <p:nvPr/>
        </p:nvSpPr>
        <p:spPr>
          <a:xfrm>
            <a:off x="4238865" y="4125775"/>
            <a:ext cx="3148619" cy="307777"/>
          </a:xfrm>
          <a:prstGeom prst="rect">
            <a:avLst/>
          </a:prstGeom>
          <a:noFill/>
        </p:spPr>
        <p:txBody>
          <a:bodyPr wrap="none" rtlCol="0">
            <a:spAutoFit/>
          </a:bodyPr>
          <a:lstStyle/>
          <a:p>
            <a:r>
              <a:rPr lang="fr-FR" dirty="0">
                <a:solidFill>
                  <a:schemeClr val="tx1"/>
                </a:solidFill>
                <a:latin typeface="Cabin" panose="020B0604020202020204" charset="0"/>
              </a:rPr>
              <a:t>Document(s) ou lien(s) utile(s) (Design)</a:t>
            </a:r>
          </a:p>
        </p:txBody>
      </p:sp>
      <p:cxnSp>
        <p:nvCxnSpPr>
          <p:cNvPr id="18" name="Connecteur droit avec flèche 17">
            <a:extLst>
              <a:ext uri="{FF2B5EF4-FFF2-40B4-BE49-F238E27FC236}">
                <a16:creationId xmlns:a16="http://schemas.microsoft.com/office/drawing/2014/main" id="{D58C1266-821B-9F00-AF0C-188CBDA30372}"/>
              </a:ext>
            </a:extLst>
          </p:cNvPr>
          <p:cNvCxnSpPr>
            <a:cxnSpLocks/>
            <a:stCxn id="9" idx="3"/>
          </p:cNvCxnSpPr>
          <p:nvPr/>
        </p:nvCxnSpPr>
        <p:spPr>
          <a:xfrm flipV="1">
            <a:off x="7201536" y="139486"/>
            <a:ext cx="386509" cy="3653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1861089-2019-19E3-14E7-8303BFF7F537}"/>
              </a:ext>
            </a:extLst>
          </p:cNvPr>
          <p:cNvCxnSpPr>
            <a:cxnSpLocks/>
            <a:stCxn id="10" idx="3"/>
          </p:cNvCxnSpPr>
          <p:nvPr/>
        </p:nvCxnSpPr>
        <p:spPr>
          <a:xfrm flipV="1">
            <a:off x="7202341" y="404868"/>
            <a:ext cx="960891" cy="35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632C7036-0727-9BF4-2AAC-B8C01EE6F05C}"/>
              </a:ext>
            </a:extLst>
          </p:cNvPr>
          <p:cNvCxnSpPr>
            <a:cxnSpLocks/>
            <a:stCxn id="11" idx="3"/>
          </p:cNvCxnSpPr>
          <p:nvPr/>
        </p:nvCxnSpPr>
        <p:spPr>
          <a:xfrm flipV="1">
            <a:off x="7201536" y="558756"/>
            <a:ext cx="961696" cy="1275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8A03B9BB-0BB2-9B47-0F2B-EFFF96B8329E}"/>
              </a:ext>
            </a:extLst>
          </p:cNvPr>
          <p:cNvCxnSpPr>
            <a:cxnSpLocks/>
            <a:stCxn id="12" idx="3"/>
          </p:cNvCxnSpPr>
          <p:nvPr/>
        </p:nvCxnSpPr>
        <p:spPr>
          <a:xfrm flipV="1">
            <a:off x="7201536" y="686332"/>
            <a:ext cx="961696" cy="27792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8070A1A4-C2A5-B11E-B0FD-8BFB47D3F372}"/>
              </a:ext>
            </a:extLst>
          </p:cNvPr>
          <p:cNvCxnSpPr>
            <a:cxnSpLocks/>
            <a:stCxn id="13" idx="3"/>
          </p:cNvCxnSpPr>
          <p:nvPr/>
        </p:nvCxnSpPr>
        <p:spPr>
          <a:xfrm flipV="1">
            <a:off x="7187109" y="840222"/>
            <a:ext cx="976123" cy="38690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0AFE3B8F-5E54-00B8-7328-4D5FA2BEB189}"/>
              </a:ext>
            </a:extLst>
          </p:cNvPr>
          <p:cNvCxnSpPr>
            <a:cxnSpLocks/>
            <a:stCxn id="14" idx="3"/>
          </p:cNvCxnSpPr>
          <p:nvPr/>
        </p:nvCxnSpPr>
        <p:spPr>
          <a:xfrm flipV="1">
            <a:off x="7031618" y="1573566"/>
            <a:ext cx="475311" cy="231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C08E7D0A-E599-672B-61B1-B78CD5353F95}"/>
              </a:ext>
            </a:extLst>
          </p:cNvPr>
          <p:cNvCxnSpPr>
            <a:cxnSpLocks/>
            <a:stCxn id="15" idx="3"/>
          </p:cNvCxnSpPr>
          <p:nvPr/>
        </p:nvCxnSpPr>
        <p:spPr>
          <a:xfrm flipV="1">
            <a:off x="6719033" y="2394598"/>
            <a:ext cx="869012"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08E65D0-3179-DD7E-DD31-A0BD33D0EE19}"/>
              </a:ext>
            </a:extLst>
          </p:cNvPr>
          <p:cNvCxnSpPr>
            <a:cxnSpLocks/>
            <a:stCxn id="16" idx="3"/>
          </p:cNvCxnSpPr>
          <p:nvPr/>
        </p:nvCxnSpPr>
        <p:spPr>
          <a:xfrm flipV="1">
            <a:off x="7387484" y="4279663"/>
            <a:ext cx="119445"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3313363" y="170097"/>
            <a:ext cx="25172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sprints</a:t>
            </a:r>
            <a:endParaRPr dirty="0"/>
          </a:p>
        </p:txBody>
      </p:sp>
      <p:sp>
        <p:nvSpPr>
          <p:cNvPr id="3" name="ZoneTexte 2">
            <a:extLst>
              <a:ext uri="{FF2B5EF4-FFF2-40B4-BE49-F238E27FC236}">
                <a16:creationId xmlns:a16="http://schemas.microsoft.com/office/drawing/2014/main" id="{E1F390A0-2D33-7D5A-C8CC-8347913E72DB}"/>
              </a:ext>
            </a:extLst>
          </p:cNvPr>
          <p:cNvSpPr txBox="1"/>
          <p:nvPr/>
        </p:nvSpPr>
        <p:spPr>
          <a:xfrm>
            <a:off x="186540" y="521124"/>
            <a:ext cx="3491638" cy="1200329"/>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Dans quel ordre allons-nous réaliser les tickets de mission ?</a:t>
            </a:r>
          </a:p>
        </p:txBody>
      </p:sp>
      <p:pic>
        <p:nvPicPr>
          <p:cNvPr id="4" name="Picture 2">
            <a:extLst>
              <a:ext uri="{FF2B5EF4-FFF2-40B4-BE49-F238E27FC236}">
                <a16:creationId xmlns:a16="http://schemas.microsoft.com/office/drawing/2014/main" id="{C2187F1B-7DFC-8233-520A-AFA13E10D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C4331587-A29E-42F5-CBD5-CB794A790C2A}"/>
              </a:ext>
            </a:extLst>
          </p:cNvPr>
          <p:cNvSpPr txBox="1"/>
          <p:nvPr/>
        </p:nvSpPr>
        <p:spPr>
          <a:xfrm>
            <a:off x="258417" y="1858532"/>
            <a:ext cx="3347884" cy="3323987"/>
          </a:xfrm>
          <a:prstGeom prst="rect">
            <a:avLst/>
          </a:prstGeom>
          <a:noFill/>
        </p:spPr>
        <p:txBody>
          <a:bodyPr wrap="square" rtlCol="0">
            <a:spAutoFit/>
          </a:bodyPr>
          <a:lstStyle/>
          <a:p>
            <a:pPr algn="just"/>
            <a:r>
              <a:rPr lang="fr-FR" dirty="0">
                <a:solidFill>
                  <a:schemeClr val="tx1"/>
                </a:solidFill>
                <a:latin typeface="Cabin" panose="020B0604020202020204" charset="0"/>
              </a:rPr>
              <a:t>Les tickets sont repartis en 3 sprints de 2 semaines chacun.</a:t>
            </a:r>
          </a:p>
          <a:p>
            <a:pPr algn="just"/>
            <a:r>
              <a:rPr lang="fr-FR" dirty="0">
                <a:solidFill>
                  <a:schemeClr val="tx1"/>
                </a:solidFill>
                <a:latin typeface="Cabin" panose="020B0604020202020204" charset="0"/>
              </a:rPr>
              <a:t>Une réunion se tiendra à chaque fin de sprint pour faire le point sur celui fini et pour organiser le suivant sur les semaines qui suivent.</a:t>
            </a:r>
          </a:p>
          <a:p>
            <a:pPr algn="just"/>
            <a:r>
              <a:rPr lang="fr-FR" dirty="0">
                <a:solidFill>
                  <a:schemeClr val="tx1"/>
                </a:solidFill>
                <a:latin typeface="Cabin" panose="020B0604020202020204" charset="0"/>
              </a:rPr>
              <a:t>Deux réunions par jour seront aussi planifiées. La première en début de journée pour programmer les tâches du jour. La deuxième en fin de journée pour faire le point sur les avancées et travailler sur nos axes d’amélioration. Ces réunions font partie de la méthode Agile et ont pour but  d’être à l’écoute de l’équipe et de ne pas s’éloigner des objectifs fixés.</a:t>
            </a:r>
          </a:p>
        </p:txBody>
      </p:sp>
      <p:pic>
        <p:nvPicPr>
          <p:cNvPr id="7" name="Image 6">
            <a:extLst>
              <a:ext uri="{FF2B5EF4-FFF2-40B4-BE49-F238E27FC236}">
                <a16:creationId xmlns:a16="http://schemas.microsoft.com/office/drawing/2014/main" id="{DEF2D134-350E-996F-2C22-B315B5ABAE5B}"/>
              </a:ext>
            </a:extLst>
          </p:cNvPr>
          <p:cNvPicPr>
            <a:picLocks noChangeAspect="1"/>
          </p:cNvPicPr>
          <p:nvPr/>
        </p:nvPicPr>
        <p:blipFill rotWithShape="1">
          <a:blip r:embed="rId4"/>
          <a:srcRect l="6289" t="6853" r="15915" b="8964"/>
          <a:stretch/>
        </p:blipFill>
        <p:spPr>
          <a:xfrm>
            <a:off x="3897619" y="850606"/>
            <a:ext cx="1799303" cy="4307642"/>
          </a:xfrm>
          <a:prstGeom prst="rect">
            <a:avLst/>
          </a:prstGeom>
        </p:spPr>
      </p:pic>
      <p:pic>
        <p:nvPicPr>
          <p:cNvPr id="9" name="Image 8">
            <a:extLst>
              <a:ext uri="{FF2B5EF4-FFF2-40B4-BE49-F238E27FC236}">
                <a16:creationId xmlns:a16="http://schemas.microsoft.com/office/drawing/2014/main" id="{35EE347E-487F-CF03-E719-EC99039F9290}"/>
              </a:ext>
            </a:extLst>
          </p:cNvPr>
          <p:cNvPicPr>
            <a:picLocks noChangeAspect="1"/>
          </p:cNvPicPr>
          <p:nvPr/>
        </p:nvPicPr>
        <p:blipFill rotWithShape="1">
          <a:blip r:embed="rId5"/>
          <a:srcRect l="7884" t="6328" r="18147" b="15248"/>
          <a:stretch/>
        </p:blipFill>
        <p:spPr>
          <a:xfrm>
            <a:off x="5700611" y="850606"/>
            <a:ext cx="1710813" cy="4307642"/>
          </a:xfrm>
          <a:prstGeom prst="rect">
            <a:avLst/>
          </a:prstGeom>
        </p:spPr>
      </p:pic>
      <p:pic>
        <p:nvPicPr>
          <p:cNvPr id="11" name="Image 10">
            <a:extLst>
              <a:ext uri="{FF2B5EF4-FFF2-40B4-BE49-F238E27FC236}">
                <a16:creationId xmlns:a16="http://schemas.microsoft.com/office/drawing/2014/main" id="{AD8EE77D-5D1B-26F3-26F2-AE4A9BD82089}"/>
              </a:ext>
            </a:extLst>
          </p:cNvPr>
          <p:cNvPicPr>
            <a:picLocks noChangeAspect="1"/>
          </p:cNvPicPr>
          <p:nvPr/>
        </p:nvPicPr>
        <p:blipFill rotWithShape="1">
          <a:blip r:embed="rId6"/>
          <a:srcRect l="6465" t="8538" r="18465" b="18630"/>
          <a:stretch/>
        </p:blipFill>
        <p:spPr>
          <a:xfrm>
            <a:off x="7407739" y="850606"/>
            <a:ext cx="1736261" cy="43076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Notre équipe</a:t>
            </a:r>
            <a:endParaRPr dirty="0"/>
          </a:p>
        </p:txBody>
      </p:sp>
      <p:sp>
        <p:nvSpPr>
          <p:cNvPr id="5" name="ZoneTexte 4">
            <a:extLst>
              <a:ext uri="{FF2B5EF4-FFF2-40B4-BE49-F238E27FC236}">
                <a16:creationId xmlns:a16="http://schemas.microsoft.com/office/drawing/2014/main" id="{EA5FD714-0920-73F0-6722-7388B40346C1}"/>
              </a:ext>
            </a:extLst>
          </p:cNvPr>
          <p:cNvSpPr txBox="1"/>
          <p:nvPr/>
        </p:nvSpPr>
        <p:spPr>
          <a:xfrm>
            <a:off x="1582855" y="1149850"/>
            <a:ext cx="5978290" cy="461665"/>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Qui sont les intervenants de ce projet ?</a:t>
            </a:r>
          </a:p>
        </p:txBody>
      </p:sp>
      <p:pic>
        <p:nvPicPr>
          <p:cNvPr id="6" name="Picture 2">
            <a:extLst>
              <a:ext uri="{FF2B5EF4-FFF2-40B4-BE49-F238E27FC236}">
                <a16:creationId xmlns:a16="http://schemas.microsoft.com/office/drawing/2014/main" id="{60D52459-7065-F446-1553-2C079F4BA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
        <p:nvSpPr>
          <p:cNvPr id="7" name="Google Shape;818;p32">
            <a:extLst>
              <a:ext uri="{FF2B5EF4-FFF2-40B4-BE49-F238E27FC236}">
                <a16:creationId xmlns:a16="http://schemas.microsoft.com/office/drawing/2014/main" id="{6B12838D-C6E7-ACB0-24A3-54139D5BCEEE}"/>
              </a:ext>
            </a:extLst>
          </p:cNvPr>
          <p:cNvSpPr/>
          <p:nvPr/>
        </p:nvSpPr>
        <p:spPr>
          <a:xfrm>
            <a:off x="4212359" y="2543204"/>
            <a:ext cx="756000" cy="756000"/>
          </a:xfrm>
          <a:prstGeom prst="ellipse">
            <a:avLst/>
          </a:prstGeom>
          <a:solidFill>
            <a:schemeClr val="bg2">
              <a:lumMod val="7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8" name="Google Shape;820;p32">
            <a:extLst>
              <a:ext uri="{FF2B5EF4-FFF2-40B4-BE49-F238E27FC236}">
                <a16:creationId xmlns:a16="http://schemas.microsoft.com/office/drawing/2014/main" id="{41819753-8479-42A6-41C5-3E39B296D01A}"/>
              </a:ext>
            </a:extLst>
          </p:cNvPr>
          <p:cNvSpPr/>
          <p:nvPr/>
        </p:nvSpPr>
        <p:spPr>
          <a:xfrm>
            <a:off x="5258199" y="2543204"/>
            <a:ext cx="756000" cy="756000"/>
          </a:xfrm>
          <a:prstGeom prst="ellipse">
            <a:avLst/>
          </a:prstGeom>
          <a:solidFill>
            <a:schemeClr val="accent1">
              <a:lumMod val="7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9" name="Google Shape;825;p32">
            <a:extLst>
              <a:ext uri="{FF2B5EF4-FFF2-40B4-BE49-F238E27FC236}">
                <a16:creationId xmlns:a16="http://schemas.microsoft.com/office/drawing/2014/main" id="{EA54F9BE-DF97-9A13-E46E-AC031BD8C7A6}"/>
              </a:ext>
            </a:extLst>
          </p:cNvPr>
          <p:cNvSpPr/>
          <p:nvPr/>
        </p:nvSpPr>
        <p:spPr>
          <a:xfrm>
            <a:off x="3166519" y="2543204"/>
            <a:ext cx="756000" cy="756000"/>
          </a:xfrm>
          <a:prstGeom prst="ellipse">
            <a:avLst/>
          </a:prstGeom>
          <a:solidFill>
            <a:schemeClr val="tx1">
              <a:lumMod val="6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10" name="Google Shape;879;p32">
            <a:extLst>
              <a:ext uri="{FF2B5EF4-FFF2-40B4-BE49-F238E27FC236}">
                <a16:creationId xmlns:a16="http://schemas.microsoft.com/office/drawing/2014/main" id="{4068A3B5-6AFA-B7D9-316F-FFF55228237B}"/>
              </a:ext>
            </a:extLst>
          </p:cNvPr>
          <p:cNvSpPr/>
          <p:nvPr/>
        </p:nvSpPr>
        <p:spPr>
          <a:xfrm>
            <a:off x="1481628" y="2089774"/>
            <a:ext cx="1765835" cy="316500"/>
          </a:xfrm>
          <a:prstGeom prst="roundRect">
            <a:avLst>
              <a:gd name="adj" fmla="val 50000"/>
            </a:avLst>
          </a:prstGeom>
          <a:solidFill>
            <a:schemeClr val="bg1">
              <a:lumMod val="90000"/>
              <a:lumOff val="10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tx1"/>
                </a:solidFill>
                <a:latin typeface="Cabin" panose="020B0604020202020204" charset="0"/>
                <a:ea typeface="Fira Sans Extra Condensed SemiBold"/>
                <a:cs typeface="Fira Sans Extra Condensed SemiBold"/>
                <a:sym typeface="Fira Sans Extra Condensed SemiBold"/>
              </a:rPr>
              <a:t>Scrum Master</a:t>
            </a:r>
            <a:endParaRPr dirty="0">
              <a:solidFill>
                <a:schemeClr val="tx1"/>
              </a:solidFill>
              <a:latin typeface="Cabin" panose="020B0604020202020204" charset="0"/>
              <a:ea typeface="Fira Sans Extra Condensed SemiBold"/>
              <a:cs typeface="Fira Sans Extra Condensed SemiBold"/>
              <a:sym typeface="Fira Sans Extra Condensed SemiBold"/>
            </a:endParaRPr>
          </a:p>
        </p:txBody>
      </p:sp>
      <p:sp>
        <p:nvSpPr>
          <p:cNvPr id="11" name="Google Shape;885;p32">
            <a:extLst>
              <a:ext uri="{FF2B5EF4-FFF2-40B4-BE49-F238E27FC236}">
                <a16:creationId xmlns:a16="http://schemas.microsoft.com/office/drawing/2014/main" id="{E5CE8DEE-ECD5-5625-BC38-E88EDF2E9A89}"/>
              </a:ext>
            </a:extLst>
          </p:cNvPr>
          <p:cNvSpPr/>
          <p:nvPr/>
        </p:nvSpPr>
        <p:spPr>
          <a:xfrm>
            <a:off x="5677772" y="2092800"/>
            <a:ext cx="1984600" cy="316500"/>
          </a:xfrm>
          <a:prstGeom prst="roundRect">
            <a:avLst>
              <a:gd name="adj" fmla="val 50000"/>
            </a:avLst>
          </a:prstGeom>
          <a:solidFill>
            <a:schemeClr val="bg2">
              <a:lumMod val="50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tx1"/>
                </a:solidFill>
                <a:latin typeface="Cabin" panose="020B0604020202020204" charset="0"/>
                <a:ea typeface="Fira Sans Extra Condensed SemiBold"/>
                <a:cs typeface="Fira Sans Extra Condensed SemiBold"/>
                <a:sym typeface="Fira Sans Extra Condensed SemiBold"/>
              </a:rPr>
              <a:t>Dev Backend</a:t>
            </a:r>
            <a:endParaRPr dirty="0">
              <a:solidFill>
                <a:schemeClr val="tx1"/>
              </a:solidFill>
              <a:latin typeface="Cabin" panose="020B0604020202020204" charset="0"/>
              <a:ea typeface="Fira Sans Extra Condensed SemiBold"/>
              <a:cs typeface="Fira Sans Extra Condensed SemiBold"/>
              <a:sym typeface="Fira Sans Extra Condensed SemiBold"/>
            </a:endParaRPr>
          </a:p>
        </p:txBody>
      </p:sp>
      <p:sp>
        <p:nvSpPr>
          <p:cNvPr id="12" name="Google Shape;819;p32">
            <a:extLst>
              <a:ext uri="{FF2B5EF4-FFF2-40B4-BE49-F238E27FC236}">
                <a16:creationId xmlns:a16="http://schemas.microsoft.com/office/drawing/2014/main" id="{EAB97EEB-5DE7-60F9-C32E-C270E9FF3646}"/>
              </a:ext>
            </a:extLst>
          </p:cNvPr>
          <p:cNvSpPr/>
          <p:nvPr/>
        </p:nvSpPr>
        <p:spPr>
          <a:xfrm>
            <a:off x="6304039" y="2543204"/>
            <a:ext cx="756000" cy="756000"/>
          </a:xfrm>
          <a:prstGeom prst="ellipse">
            <a:avLst/>
          </a:prstGeom>
          <a:solidFill>
            <a:schemeClr val="bg2">
              <a:lumMod val="5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13" name="Google Shape;821;p32">
            <a:extLst>
              <a:ext uri="{FF2B5EF4-FFF2-40B4-BE49-F238E27FC236}">
                <a16:creationId xmlns:a16="http://schemas.microsoft.com/office/drawing/2014/main" id="{5B39FBAA-57BD-18F4-39F3-A884A44C6521}"/>
              </a:ext>
            </a:extLst>
          </p:cNvPr>
          <p:cNvSpPr/>
          <p:nvPr/>
        </p:nvSpPr>
        <p:spPr>
          <a:xfrm>
            <a:off x="2120679" y="2543204"/>
            <a:ext cx="756000" cy="756000"/>
          </a:xfrm>
          <a:prstGeom prst="ellipse">
            <a:avLst/>
          </a:prstGeom>
          <a:solidFill>
            <a:schemeClr val="bg1">
              <a:lumMod val="90000"/>
              <a:lumOff val="10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14" name="Google Shape;876;p32">
            <a:extLst>
              <a:ext uri="{FF2B5EF4-FFF2-40B4-BE49-F238E27FC236}">
                <a16:creationId xmlns:a16="http://schemas.microsoft.com/office/drawing/2014/main" id="{559A0F92-C328-1132-2251-8D50F67E6AFD}"/>
              </a:ext>
            </a:extLst>
          </p:cNvPr>
          <p:cNvSpPr/>
          <p:nvPr/>
        </p:nvSpPr>
        <p:spPr>
          <a:xfrm>
            <a:off x="2740041" y="3433108"/>
            <a:ext cx="1603414" cy="316500"/>
          </a:xfrm>
          <a:prstGeom prst="roundRect">
            <a:avLst>
              <a:gd name="adj" fmla="val 50000"/>
            </a:avLst>
          </a:prstGeom>
          <a:solidFill>
            <a:schemeClr val="tx1">
              <a:lumMod val="6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tx1"/>
                </a:solidFill>
                <a:latin typeface="Cabin" panose="020B0604020202020204" charset="0"/>
                <a:ea typeface="Fira Sans Extra Condensed SemiBold"/>
                <a:cs typeface="Fira Sans Extra Condensed SemiBold"/>
                <a:sym typeface="Fira Sans Extra Condensed SemiBold"/>
              </a:rPr>
              <a:t>Product Owner</a:t>
            </a:r>
            <a:endParaRPr dirty="0">
              <a:solidFill>
                <a:schemeClr val="tx1"/>
              </a:solidFill>
              <a:latin typeface="Cabin" panose="020B0604020202020204" charset="0"/>
              <a:ea typeface="Fira Sans Extra Condensed SemiBold"/>
              <a:cs typeface="Fira Sans Extra Condensed SemiBold"/>
              <a:sym typeface="Fira Sans Extra Condensed SemiBold"/>
            </a:endParaRPr>
          </a:p>
        </p:txBody>
      </p:sp>
      <p:sp>
        <p:nvSpPr>
          <p:cNvPr id="15" name="Google Shape;882;p32">
            <a:extLst>
              <a:ext uri="{FF2B5EF4-FFF2-40B4-BE49-F238E27FC236}">
                <a16:creationId xmlns:a16="http://schemas.microsoft.com/office/drawing/2014/main" id="{2DE594DA-8D25-13E8-CA7B-5778EED240AA}"/>
              </a:ext>
            </a:extLst>
          </p:cNvPr>
          <p:cNvSpPr/>
          <p:nvPr/>
        </p:nvSpPr>
        <p:spPr>
          <a:xfrm>
            <a:off x="4816464" y="3433108"/>
            <a:ext cx="1639469" cy="316500"/>
          </a:xfrm>
          <a:prstGeom prst="roundRect">
            <a:avLst>
              <a:gd name="adj" fmla="val 50000"/>
            </a:avLst>
          </a:prstGeom>
          <a:solidFill>
            <a:schemeClr val="accent1">
              <a:lumMod val="7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tx1"/>
                </a:solidFill>
                <a:latin typeface="Cabin" panose="020B0604020202020204" charset="0"/>
                <a:ea typeface="Fira Sans Extra Condensed SemiBold"/>
                <a:cs typeface="Fira Sans Extra Condensed SemiBold"/>
                <a:sym typeface="Fira Sans Extra Condensed SemiBold"/>
              </a:rPr>
              <a:t>Designer UX/UI</a:t>
            </a:r>
            <a:endParaRPr dirty="0">
              <a:solidFill>
                <a:schemeClr val="tx1"/>
              </a:solidFill>
              <a:latin typeface="Cabin" panose="020B0604020202020204" charset="0"/>
              <a:ea typeface="Fira Sans Extra Condensed SemiBold"/>
              <a:cs typeface="Fira Sans Extra Condensed SemiBold"/>
              <a:sym typeface="Fira Sans Extra Condensed SemiBold"/>
            </a:endParaRPr>
          </a:p>
        </p:txBody>
      </p:sp>
      <p:sp>
        <p:nvSpPr>
          <p:cNvPr id="16" name="Google Shape;888;p32">
            <a:extLst>
              <a:ext uri="{FF2B5EF4-FFF2-40B4-BE49-F238E27FC236}">
                <a16:creationId xmlns:a16="http://schemas.microsoft.com/office/drawing/2014/main" id="{E10AC72E-9598-577D-DFBF-381D52955E30}"/>
              </a:ext>
            </a:extLst>
          </p:cNvPr>
          <p:cNvSpPr/>
          <p:nvPr/>
        </p:nvSpPr>
        <p:spPr>
          <a:xfrm>
            <a:off x="3541748" y="2089893"/>
            <a:ext cx="2066877" cy="316500"/>
          </a:xfrm>
          <a:prstGeom prst="roundRect">
            <a:avLst>
              <a:gd name="adj" fmla="val 50000"/>
            </a:avLst>
          </a:prstGeom>
          <a:solidFill>
            <a:schemeClr val="bg2">
              <a:lumMod val="75000"/>
            </a:schemeClr>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chemeClr val="tx1"/>
                </a:solidFill>
                <a:latin typeface="Cabin" panose="020B0604020202020204" charset="0"/>
                <a:ea typeface="Fira Sans Extra Condensed SemiBold"/>
                <a:cs typeface="Fira Sans Extra Condensed SemiBold"/>
                <a:sym typeface="Fira Sans Extra Condensed SemiBold"/>
              </a:rPr>
              <a:t>Dev Frontend</a:t>
            </a:r>
            <a:endParaRPr dirty="0">
              <a:solidFill>
                <a:schemeClr val="tx1"/>
              </a:solidFill>
              <a:latin typeface="Cabin" panose="020B0604020202020204" charset="0"/>
              <a:ea typeface="Fira Sans Extra Condensed SemiBold"/>
              <a:cs typeface="Fira Sans Extra Condensed SemiBold"/>
              <a:sym typeface="Fira Sans Extra Condensed SemiBold"/>
            </a:endParaRPr>
          </a:p>
        </p:txBody>
      </p:sp>
      <p:grpSp>
        <p:nvGrpSpPr>
          <p:cNvPr id="17" name="Google Shape;17579;p131">
            <a:extLst>
              <a:ext uri="{FF2B5EF4-FFF2-40B4-BE49-F238E27FC236}">
                <a16:creationId xmlns:a16="http://schemas.microsoft.com/office/drawing/2014/main" id="{0879CBB8-8B98-8A76-BA27-32A7DBF57718}"/>
              </a:ext>
            </a:extLst>
          </p:cNvPr>
          <p:cNvGrpSpPr/>
          <p:nvPr/>
        </p:nvGrpSpPr>
        <p:grpSpPr>
          <a:xfrm>
            <a:off x="4280722" y="2712907"/>
            <a:ext cx="612852" cy="422971"/>
            <a:chOff x="6988887" y="1538854"/>
            <a:chExt cx="499920" cy="300136"/>
          </a:xfrm>
        </p:grpSpPr>
        <p:sp>
          <p:nvSpPr>
            <p:cNvPr id="18" name="Google Shape;17580;p131">
              <a:extLst>
                <a:ext uri="{FF2B5EF4-FFF2-40B4-BE49-F238E27FC236}">
                  <a16:creationId xmlns:a16="http://schemas.microsoft.com/office/drawing/2014/main" id="{67BA69CC-0B18-D1C1-27D8-567DC482C500}"/>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chemeClr val="accent1">
                <a:lumMod val="7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19" name="Google Shape;17581;p131">
              <a:extLst>
                <a:ext uri="{FF2B5EF4-FFF2-40B4-BE49-F238E27FC236}">
                  <a16:creationId xmlns:a16="http://schemas.microsoft.com/office/drawing/2014/main" id="{87328100-DD72-02EF-11B1-3F1F2CB1F8E6}"/>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chemeClr val="bg2">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0" name="Google Shape;17582;p131">
              <a:extLst>
                <a:ext uri="{FF2B5EF4-FFF2-40B4-BE49-F238E27FC236}">
                  <a16:creationId xmlns:a16="http://schemas.microsoft.com/office/drawing/2014/main" id="{81D1FA6B-F0B0-E59D-85A6-21427282DD1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7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1" name="Google Shape;17583;p131">
              <a:extLst>
                <a:ext uri="{FF2B5EF4-FFF2-40B4-BE49-F238E27FC236}">
                  <a16:creationId xmlns:a16="http://schemas.microsoft.com/office/drawing/2014/main" id="{7477996D-2D2B-3B73-3B47-2362100B76D5}"/>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chemeClr val="bg2">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2" name="Google Shape;17584;p131">
              <a:extLst>
                <a:ext uri="{FF2B5EF4-FFF2-40B4-BE49-F238E27FC236}">
                  <a16:creationId xmlns:a16="http://schemas.microsoft.com/office/drawing/2014/main" id="{BDDFE9A9-44E8-005F-83D1-F90732E85D77}"/>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FFFF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23" name="Google Shape;17585;p131">
              <a:extLst>
                <a:ext uri="{FF2B5EF4-FFF2-40B4-BE49-F238E27FC236}">
                  <a16:creationId xmlns:a16="http://schemas.microsoft.com/office/drawing/2014/main" id="{2147D51F-4625-CC62-7D78-33C2FD60ED76}"/>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4" name="Google Shape;17586;p131">
              <a:extLst>
                <a:ext uri="{FF2B5EF4-FFF2-40B4-BE49-F238E27FC236}">
                  <a16:creationId xmlns:a16="http://schemas.microsoft.com/office/drawing/2014/main" id="{8B6F5031-41AF-93C7-EC5D-D591051794E9}"/>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92D05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5" name="Google Shape;17587;p131">
              <a:extLst>
                <a:ext uri="{FF2B5EF4-FFF2-40B4-BE49-F238E27FC236}">
                  <a16:creationId xmlns:a16="http://schemas.microsoft.com/office/drawing/2014/main" id="{FDCE0961-8E0E-9270-3445-F16D1A9AA6C9}"/>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7030A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 name="Google Shape;17588;p131">
              <a:extLst>
                <a:ext uri="{FF2B5EF4-FFF2-40B4-BE49-F238E27FC236}">
                  <a16:creationId xmlns:a16="http://schemas.microsoft.com/office/drawing/2014/main" id="{F55DE372-A30B-467C-9FEB-5061D7086EBB}"/>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0070C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 name="Google Shape;17589;p131">
              <a:extLst>
                <a:ext uri="{FF2B5EF4-FFF2-40B4-BE49-F238E27FC236}">
                  <a16:creationId xmlns:a16="http://schemas.microsoft.com/office/drawing/2014/main" id="{BD041BD5-AC6F-F045-9978-1C2B0D0E8A79}"/>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C0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 name="Google Shape;17590;p131">
              <a:extLst>
                <a:ext uri="{FF2B5EF4-FFF2-40B4-BE49-F238E27FC236}">
                  <a16:creationId xmlns:a16="http://schemas.microsoft.com/office/drawing/2014/main" id="{7105CD0F-F477-3958-4176-BB097FC02FE0}"/>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 name="Google Shape;17591;p131">
              <a:extLst>
                <a:ext uri="{FF2B5EF4-FFF2-40B4-BE49-F238E27FC236}">
                  <a16:creationId xmlns:a16="http://schemas.microsoft.com/office/drawing/2014/main" id="{BCCEA05F-A6C3-D8AE-FFCD-A2BD143ACED7}"/>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0" name="Google Shape;17592;p131">
              <a:extLst>
                <a:ext uri="{FF2B5EF4-FFF2-40B4-BE49-F238E27FC236}">
                  <a16:creationId xmlns:a16="http://schemas.microsoft.com/office/drawing/2014/main" id="{8CD05935-A7A3-A104-67ED-3B7E4B961B5C}"/>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grpSp>
      <p:grpSp>
        <p:nvGrpSpPr>
          <p:cNvPr id="31" name="Google Shape;17579;p131">
            <a:extLst>
              <a:ext uri="{FF2B5EF4-FFF2-40B4-BE49-F238E27FC236}">
                <a16:creationId xmlns:a16="http://schemas.microsoft.com/office/drawing/2014/main" id="{F247CC05-9865-953A-113D-76E29B4E01B9}"/>
              </a:ext>
            </a:extLst>
          </p:cNvPr>
          <p:cNvGrpSpPr/>
          <p:nvPr/>
        </p:nvGrpSpPr>
        <p:grpSpPr>
          <a:xfrm>
            <a:off x="6375613" y="2721277"/>
            <a:ext cx="612852" cy="423901"/>
            <a:chOff x="6988887" y="1538854"/>
            <a:chExt cx="499920" cy="300136"/>
          </a:xfrm>
        </p:grpSpPr>
        <p:sp>
          <p:nvSpPr>
            <p:cNvPr id="32" name="Google Shape;17580;p131">
              <a:extLst>
                <a:ext uri="{FF2B5EF4-FFF2-40B4-BE49-F238E27FC236}">
                  <a16:creationId xmlns:a16="http://schemas.microsoft.com/office/drawing/2014/main" id="{ED3B2716-3A62-E69E-D453-6ABDF8C660F6}"/>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chemeClr val="accent5">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3" name="Google Shape;17581;p131">
              <a:extLst>
                <a:ext uri="{FF2B5EF4-FFF2-40B4-BE49-F238E27FC236}">
                  <a16:creationId xmlns:a16="http://schemas.microsoft.com/office/drawing/2014/main" id="{BC3224FD-6575-3872-3392-58DBC2943605}"/>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chemeClr val="tx2">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4" name="Google Shape;17582;p131">
              <a:extLst>
                <a:ext uri="{FF2B5EF4-FFF2-40B4-BE49-F238E27FC236}">
                  <a16:creationId xmlns:a16="http://schemas.microsoft.com/office/drawing/2014/main" id="{7866DD2A-7239-67A7-762C-F145F87AF56A}"/>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5">
                <a:lumMod val="60000"/>
                <a:lumOff val="40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5" name="Google Shape;17583;p131">
              <a:extLst>
                <a:ext uri="{FF2B5EF4-FFF2-40B4-BE49-F238E27FC236}">
                  <a16:creationId xmlns:a16="http://schemas.microsoft.com/office/drawing/2014/main" id="{8138A1E2-3D59-6F96-40B6-713E921585B9}"/>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6" name="Google Shape;17584;p131">
              <a:extLst>
                <a:ext uri="{FF2B5EF4-FFF2-40B4-BE49-F238E27FC236}">
                  <a16:creationId xmlns:a16="http://schemas.microsoft.com/office/drawing/2014/main" id="{E2B0AF91-196B-BFD8-9255-104E7BC1EFFC}"/>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chemeClr val="tx1">
                <a:lumMod val="75000"/>
                <a:lumOff val="25000"/>
              </a:schemeClr>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7" name="Google Shape;17585;p131">
              <a:extLst>
                <a:ext uri="{FF2B5EF4-FFF2-40B4-BE49-F238E27FC236}">
                  <a16:creationId xmlns:a16="http://schemas.microsoft.com/office/drawing/2014/main" id="{949A6116-3A16-CDBC-6048-B74B76A6219C}"/>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8" name="Google Shape;17586;p131">
              <a:extLst>
                <a:ext uri="{FF2B5EF4-FFF2-40B4-BE49-F238E27FC236}">
                  <a16:creationId xmlns:a16="http://schemas.microsoft.com/office/drawing/2014/main" id="{4407EE19-3BF9-4EB5-411B-94EBDDAF25A2}"/>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00B0F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39" name="Google Shape;17587;p131">
              <a:extLst>
                <a:ext uri="{FF2B5EF4-FFF2-40B4-BE49-F238E27FC236}">
                  <a16:creationId xmlns:a16="http://schemas.microsoft.com/office/drawing/2014/main" id="{47D00AA1-E040-EA91-A15C-C5A85F700B13}"/>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FFF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0" name="Google Shape;17588;p131">
              <a:extLst>
                <a:ext uri="{FF2B5EF4-FFF2-40B4-BE49-F238E27FC236}">
                  <a16:creationId xmlns:a16="http://schemas.microsoft.com/office/drawing/2014/main" id="{C70FCF85-4999-8B74-855B-982B7AD3BE0F}"/>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F000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1" name="Google Shape;17589;p131">
              <a:extLst>
                <a:ext uri="{FF2B5EF4-FFF2-40B4-BE49-F238E27FC236}">
                  <a16:creationId xmlns:a16="http://schemas.microsoft.com/office/drawing/2014/main" id="{C3531D5B-EB4C-C728-EBC6-2406AF92E2E8}"/>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307ED"/>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2" name="Google Shape;17590;p131">
              <a:extLst>
                <a:ext uri="{FF2B5EF4-FFF2-40B4-BE49-F238E27FC236}">
                  <a16:creationId xmlns:a16="http://schemas.microsoft.com/office/drawing/2014/main" id="{822E9235-2AE1-9B5D-7012-3741AF1E6286}"/>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00B0F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3" name="Google Shape;17591;p131">
              <a:extLst>
                <a:ext uri="{FF2B5EF4-FFF2-40B4-BE49-F238E27FC236}">
                  <a16:creationId xmlns:a16="http://schemas.microsoft.com/office/drawing/2014/main" id="{08B4159E-1B5C-8A1C-124A-7E9DC2D3F674}"/>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00B0F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4" name="Google Shape;17592;p131">
              <a:extLst>
                <a:ext uri="{FF2B5EF4-FFF2-40B4-BE49-F238E27FC236}">
                  <a16:creationId xmlns:a16="http://schemas.microsoft.com/office/drawing/2014/main" id="{BBC2E8FA-5483-D3B6-7DA2-B9A5CB70DCDB}"/>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00B0F0"/>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grpSp>
      <p:grpSp>
        <p:nvGrpSpPr>
          <p:cNvPr id="45" name="Google Shape;14735;p129">
            <a:extLst>
              <a:ext uri="{FF2B5EF4-FFF2-40B4-BE49-F238E27FC236}">
                <a16:creationId xmlns:a16="http://schemas.microsoft.com/office/drawing/2014/main" id="{476F1642-1E16-94BF-2E39-194852BF83C0}"/>
              </a:ext>
            </a:extLst>
          </p:cNvPr>
          <p:cNvGrpSpPr/>
          <p:nvPr/>
        </p:nvGrpSpPr>
        <p:grpSpPr>
          <a:xfrm>
            <a:off x="5401638" y="2730918"/>
            <a:ext cx="457502" cy="423908"/>
            <a:chOff x="1316818" y="3348296"/>
            <a:chExt cx="310872" cy="366848"/>
          </a:xfrm>
        </p:grpSpPr>
        <p:sp>
          <p:nvSpPr>
            <p:cNvPr id="46" name="Google Shape;14736;p129">
              <a:extLst>
                <a:ext uri="{FF2B5EF4-FFF2-40B4-BE49-F238E27FC236}">
                  <a16:creationId xmlns:a16="http://schemas.microsoft.com/office/drawing/2014/main" id="{BD031FAA-ED5F-215D-670D-AB78E8694597}"/>
                </a:ext>
              </a:extLst>
            </p:cNvPr>
            <p:cNvSpPr/>
            <p:nvPr/>
          </p:nvSpPr>
          <p:spPr>
            <a:xfrm>
              <a:off x="1324631" y="3348296"/>
              <a:ext cx="58824" cy="187919"/>
            </a:xfrm>
            <a:custGeom>
              <a:avLst/>
              <a:gdLst/>
              <a:ahLst/>
              <a:cxnLst/>
              <a:rect l="l" t="t" r="r" b="b"/>
              <a:pathLst>
                <a:path w="2251" h="7191" extrusionOk="0">
                  <a:moveTo>
                    <a:pt x="1126" y="0"/>
                  </a:moveTo>
                  <a:cubicBezTo>
                    <a:pt x="1082" y="0"/>
                    <a:pt x="1039" y="22"/>
                    <a:pt x="1019" y="65"/>
                  </a:cubicBezTo>
                  <a:lnTo>
                    <a:pt x="635" y="786"/>
                  </a:lnTo>
                  <a:lnTo>
                    <a:pt x="115" y="1777"/>
                  </a:lnTo>
                  <a:cubicBezTo>
                    <a:pt x="38" y="1911"/>
                    <a:pt x="0" y="2065"/>
                    <a:pt x="0" y="2219"/>
                  </a:cubicBezTo>
                  <a:lnTo>
                    <a:pt x="0" y="6469"/>
                  </a:lnTo>
                  <a:cubicBezTo>
                    <a:pt x="0" y="6864"/>
                    <a:pt x="327" y="7191"/>
                    <a:pt x="721" y="7191"/>
                  </a:cubicBezTo>
                  <a:lnTo>
                    <a:pt x="1529" y="7191"/>
                  </a:lnTo>
                  <a:cubicBezTo>
                    <a:pt x="1933" y="7191"/>
                    <a:pt x="2250" y="6864"/>
                    <a:pt x="2250" y="6469"/>
                  </a:cubicBezTo>
                  <a:lnTo>
                    <a:pt x="2250" y="2219"/>
                  </a:lnTo>
                  <a:cubicBezTo>
                    <a:pt x="2250" y="2065"/>
                    <a:pt x="2212" y="1911"/>
                    <a:pt x="2144" y="1777"/>
                  </a:cubicBezTo>
                  <a:lnTo>
                    <a:pt x="1625" y="786"/>
                  </a:lnTo>
                  <a:lnTo>
                    <a:pt x="1240" y="65"/>
                  </a:lnTo>
                  <a:cubicBezTo>
                    <a:pt x="1216" y="22"/>
                    <a:pt x="1171" y="0"/>
                    <a:pt x="1126"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7" name="Google Shape;14737;p129">
              <a:extLst>
                <a:ext uri="{FF2B5EF4-FFF2-40B4-BE49-F238E27FC236}">
                  <a16:creationId xmlns:a16="http://schemas.microsoft.com/office/drawing/2014/main" id="{0C0DD51E-9EE3-3AEF-A9CD-6B77348D3BCB}"/>
                </a:ext>
              </a:extLst>
            </p:cNvPr>
            <p:cNvSpPr/>
            <p:nvPr/>
          </p:nvSpPr>
          <p:spPr>
            <a:xfrm>
              <a:off x="1341199" y="3348348"/>
              <a:ext cx="25923" cy="25479"/>
            </a:xfrm>
            <a:custGeom>
              <a:avLst/>
              <a:gdLst/>
              <a:ahLst/>
              <a:cxnLst/>
              <a:rect l="l" t="t" r="r" b="b"/>
              <a:pathLst>
                <a:path w="992" h="975" extrusionOk="0">
                  <a:moveTo>
                    <a:pt x="492" y="1"/>
                  </a:moveTo>
                  <a:cubicBezTo>
                    <a:pt x="448" y="1"/>
                    <a:pt x="405" y="25"/>
                    <a:pt x="385" y="73"/>
                  </a:cubicBezTo>
                  <a:lnTo>
                    <a:pt x="1" y="794"/>
                  </a:lnTo>
                  <a:cubicBezTo>
                    <a:pt x="140" y="914"/>
                    <a:pt x="316" y="974"/>
                    <a:pt x="492" y="974"/>
                  </a:cubicBezTo>
                  <a:cubicBezTo>
                    <a:pt x="669" y="974"/>
                    <a:pt x="847" y="914"/>
                    <a:pt x="991" y="794"/>
                  </a:cubicBezTo>
                  <a:lnTo>
                    <a:pt x="606" y="73"/>
                  </a:lnTo>
                  <a:cubicBezTo>
                    <a:pt x="582" y="25"/>
                    <a:pt x="537" y="1"/>
                    <a:pt x="49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48" name="Google Shape;14738;p129">
              <a:extLst>
                <a:ext uri="{FF2B5EF4-FFF2-40B4-BE49-F238E27FC236}">
                  <a16:creationId xmlns:a16="http://schemas.microsoft.com/office/drawing/2014/main" id="{498282AE-5D18-68A6-446F-6E1A3B465F8F}"/>
                </a:ext>
              </a:extLst>
            </p:cNvPr>
            <p:cNvSpPr/>
            <p:nvPr/>
          </p:nvSpPr>
          <p:spPr>
            <a:xfrm>
              <a:off x="1324631" y="3400744"/>
              <a:ext cx="58824" cy="135471"/>
            </a:xfrm>
            <a:custGeom>
              <a:avLst/>
              <a:gdLst/>
              <a:ahLst/>
              <a:cxnLst/>
              <a:rect l="l" t="t" r="r" b="b"/>
              <a:pathLst>
                <a:path w="2251" h="5184" extrusionOk="0">
                  <a:moveTo>
                    <a:pt x="29" y="1"/>
                  </a:moveTo>
                  <a:cubicBezTo>
                    <a:pt x="10" y="68"/>
                    <a:pt x="0" y="145"/>
                    <a:pt x="0" y="212"/>
                  </a:cubicBezTo>
                  <a:lnTo>
                    <a:pt x="0" y="4462"/>
                  </a:lnTo>
                  <a:cubicBezTo>
                    <a:pt x="0" y="4857"/>
                    <a:pt x="327" y="5184"/>
                    <a:pt x="721" y="5184"/>
                  </a:cubicBezTo>
                  <a:lnTo>
                    <a:pt x="1529" y="5184"/>
                  </a:lnTo>
                  <a:cubicBezTo>
                    <a:pt x="1933" y="5184"/>
                    <a:pt x="2250" y="4857"/>
                    <a:pt x="2250" y="4462"/>
                  </a:cubicBezTo>
                  <a:lnTo>
                    <a:pt x="2250" y="212"/>
                  </a:lnTo>
                  <a:cubicBezTo>
                    <a:pt x="2250" y="145"/>
                    <a:pt x="2250" y="68"/>
                    <a:pt x="2231"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latin typeface="Cabin" panose="020B0604020202020204" charset="0"/>
              </a:endParaRPr>
            </a:p>
          </p:txBody>
        </p:sp>
        <p:sp>
          <p:nvSpPr>
            <p:cNvPr id="49" name="Google Shape;14739;p129">
              <a:extLst>
                <a:ext uri="{FF2B5EF4-FFF2-40B4-BE49-F238E27FC236}">
                  <a16:creationId xmlns:a16="http://schemas.microsoft.com/office/drawing/2014/main" id="{C7DA8F80-77AF-DFE3-BC2A-1E7FFCCB64C2}"/>
                </a:ext>
              </a:extLst>
            </p:cNvPr>
            <p:cNvSpPr/>
            <p:nvPr/>
          </p:nvSpPr>
          <p:spPr>
            <a:xfrm>
              <a:off x="1354030" y="3400744"/>
              <a:ext cx="29425" cy="135471"/>
            </a:xfrm>
            <a:custGeom>
              <a:avLst/>
              <a:gdLst/>
              <a:ahLst/>
              <a:cxnLst/>
              <a:rect l="l" t="t" r="r" b="b"/>
              <a:pathLst>
                <a:path w="1126" h="5184" extrusionOk="0">
                  <a:moveTo>
                    <a:pt x="0" y="1"/>
                  </a:moveTo>
                  <a:lnTo>
                    <a:pt x="0" y="5184"/>
                  </a:lnTo>
                  <a:lnTo>
                    <a:pt x="404" y="5184"/>
                  </a:lnTo>
                  <a:cubicBezTo>
                    <a:pt x="808" y="5184"/>
                    <a:pt x="1125" y="4857"/>
                    <a:pt x="1125" y="4462"/>
                  </a:cubicBezTo>
                  <a:lnTo>
                    <a:pt x="1125" y="212"/>
                  </a:lnTo>
                  <a:cubicBezTo>
                    <a:pt x="1125" y="145"/>
                    <a:pt x="1125" y="68"/>
                    <a:pt x="1106"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0" name="Google Shape;14740;p129">
              <a:extLst>
                <a:ext uri="{FF2B5EF4-FFF2-40B4-BE49-F238E27FC236}">
                  <a16:creationId xmlns:a16="http://schemas.microsoft.com/office/drawing/2014/main" id="{3E2B004B-B8B7-CF43-3C2E-FC2CD30614F6}"/>
                </a:ext>
              </a:extLst>
            </p:cNvPr>
            <p:cNvSpPr/>
            <p:nvPr/>
          </p:nvSpPr>
          <p:spPr>
            <a:xfrm>
              <a:off x="1382671" y="3348296"/>
              <a:ext cx="59086" cy="187919"/>
            </a:xfrm>
            <a:custGeom>
              <a:avLst/>
              <a:gdLst/>
              <a:ahLst/>
              <a:cxnLst/>
              <a:rect l="l" t="t" r="r" b="b"/>
              <a:pathLst>
                <a:path w="2261" h="7191" extrusionOk="0">
                  <a:moveTo>
                    <a:pt x="1127" y="0"/>
                  </a:moveTo>
                  <a:cubicBezTo>
                    <a:pt x="1082" y="0"/>
                    <a:pt x="1039" y="22"/>
                    <a:pt x="1020" y="65"/>
                  </a:cubicBezTo>
                  <a:lnTo>
                    <a:pt x="635" y="786"/>
                  </a:lnTo>
                  <a:lnTo>
                    <a:pt x="116" y="1777"/>
                  </a:lnTo>
                  <a:cubicBezTo>
                    <a:pt x="39" y="1911"/>
                    <a:pt x="0" y="2065"/>
                    <a:pt x="0" y="2219"/>
                  </a:cubicBezTo>
                  <a:lnTo>
                    <a:pt x="0" y="6469"/>
                  </a:lnTo>
                  <a:cubicBezTo>
                    <a:pt x="0" y="6864"/>
                    <a:pt x="327" y="7191"/>
                    <a:pt x="722" y="7191"/>
                  </a:cubicBezTo>
                  <a:lnTo>
                    <a:pt x="1539" y="7191"/>
                  </a:lnTo>
                  <a:cubicBezTo>
                    <a:pt x="1933" y="7191"/>
                    <a:pt x="2260" y="6864"/>
                    <a:pt x="2260" y="6469"/>
                  </a:cubicBezTo>
                  <a:lnTo>
                    <a:pt x="2260" y="2219"/>
                  </a:lnTo>
                  <a:cubicBezTo>
                    <a:pt x="2260" y="2065"/>
                    <a:pt x="2222" y="1911"/>
                    <a:pt x="2145" y="1777"/>
                  </a:cubicBezTo>
                  <a:lnTo>
                    <a:pt x="1625" y="786"/>
                  </a:lnTo>
                  <a:lnTo>
                    <a:pt x="1241" y="65"/>
                  </a:lnTo>
                  <a:cubicBezTo>
                    <a:pt x="1217" y="22"/>
                    <a:pt x="1171" y="0"/>
                    <a:pt x="1127"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1" name="Google Shape;14741;p129">
              <a:extLst>
                <a:ext uri="{FF2B5EF4-FFF2-40B4-BE49-F238E27FC236}">
                  <a16:creationId xmlns:a16="http://schemas.microsoft.com/office/drawing/2014/main" id="{E6B7B5FA-CD30-9E34-8DA4-FEBD929DFD0C}"/>
                </a:ext>
              </a:extLst>
            </p:cNvPr>
            <p:cNvSpPr/>
            <p:nvPr/>
          </p:nvSpPr>
          <p:spPr>
            <a:xfrm>
              <a:off x="1399240" y="3348348"/>
              <a:ext cx="25923" cy="25479"/>
            </a:xfrm>
            <a:custGeom>
              <a:avLst/>
              <a:gdLst/>
              <a:ahLst/>
              <a:cxnLst/>
              <a:rect l="l" t="t" r="r" b="b"/>
              <a:pathLst>
                <a:path w="992" h="975" extrusionOk="0">
                  <a:moveTo>
                    <a:pt x="493" y="1"/>
                  </a:moveTo>
                  <a:cubicBezTo>
                    <a:pt x="448" y="1"/>
                    <a:pt x="405" y="25"/>
                    <a:pt x="386" y="73"/>
                  </a:cubicBezTo>
                  <a:lnTo>
                    <a:pt x="1" y="794"/>
                  </a:lnTo>
                  <a:cubicBezTo>
                    <a:pt x="145" y="914"/>
                    <a:pt x="321" y="974"/>
                    <a:pt x="496" y="974"/>
                  </a:cubicBezTo>
                  <a:cubicBezTo>
                    <a:pt x="672" y="974"/>
                    <a:pt x="847" y="914"/>
                    <a:pt x="991" y="794"/>
                  </a:cubicBezTo>
                  <a:lnTo>
                    <a:pt x="607" y="73"/>
                  </a:lnTo>
                  <a:cubicBezTo>
                    <a:pt x="583" y="25"/>
                    <a:pt x="537" y="1"/>
                    <a:pt x="493" y="1"/>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2" name="Google Shape;14742;p129">
              <a:extLst>
                <a:ext uri="{FF2B5EF4-FFF2-40B4-BE49-F238E27FC236}">
                  <a16:creationId xmlns:a16="http://schemas.microsoft.com/office/drawing/2014/main" id="{0AD3DBF3-EF77-F778-BA7A-619ABCBD8EF9}"/>
                </a:ext>
              </a:extLst>
            </p:cNvPr>
            <p:cNvSpPr/>
            <p:nvPr/>
          </p:nvSpPr>
          <p:spPr>
            <a:xfrm>
              <a:off x="1382671" y="3400744"/>
              <a:ext cx="59086" cy="135471"/>
            </a:xfrm>
            <a:custGeom>
              <a:avLst/>
              <a:gdLst/>
              <a:ahLst/>
              <a:cxnLst/>
              <a:rect l="l" t="t" r="r" b="b"/>
              <a:pathLst>
                <a:path w="2261" h="5184" extrusionOk="0">
                  <a:moveTo>
                    <a:pt x="29" y="1"/>
                  </a:moveTo>
                  <a:cubicBezTo>
                    <a:pt x="10" y="68"/>
                    <a:pt x="0" y="145"/>
                    <a:pt x="0" y="212"/>
                  </a:cubicBezTo>
                  <a:lnTo>
                    <a:pt x="0" y="4462"/>
                  </a:lnTo>
                  <a:cubicBezTo>
                    <a:pt x="0" y="4857"/>
                    <a:pt x="327" y="5184"/>
                    <a:pt x="722" y="5184"/>
                  </a:cubicBezTo>
                  <a:lnTo>
                    <a:pt x="1539" y="5184"/>
                  </a:lnTo>
                  <a:cubicBezTo>
                    <a:pt x="1933" y="5184"/>
                    <a:pt x="2260" y="4857"/>
                    <a:pt x="2260" y="4462"/>
                  </a:cubicBezTo>
                  <a:lnTo>
                    <a:pt x="2260" y="212"/>
                  </a:lnTo>
                  <a:cubicBezTo>
                    <a:pt x="2260" y="145"/>
                    <a:pt x="2250" y="68"/>
                    <a:pt x="2231"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latin typeface="Cabin" panose="020B0604020202020204" charset="0"/>
              </a:endParaRPr>
            </a:p>
          </p:txBody>
        </p:sp>
        <p:sp>
          <p:nvSpPr>
            <p:cNvPr id="53" name="Google Shape;14743;p129">
              <a:extLst>
                <a:ext uri="{FF2B5EF4-FFF2-40B4-BE49-F238E27FC236}">
                  <a16:creationId xmlns:a16="http://schemas.microsoft.com/office/drawing/2014/main" id="{B8946537-63EF-0FD8-4A74-8142C9079065}"/>
                </a:ext>
              </a:extLst>
            </p:cNvPr>
            <p:cNvSpPr/>
            <p:nvPr/>
          </p:nvSpPr>
          <p:spPr>
            <a:xfrm>
              <a:off x="1412332" y="3400744"/>
              <a:ext cx="29425" cy="135471"/>
            </a:xfrm>
            <a:custGeom>
              <a:avLst/>
              <a:gdLst/>
              <a:ahLst/>
              <a:cxnLst/>
              <a:rect l="l" t="t" r="r" b="b"/>
              <a:pathLst>
                <a:path w="1126" h="5184" extrusionOk="0">
                  <a:moveTo>
                    <a:pt x="0" y="1"/>
                  </a:moveTo>
                  <a:lnTo>
                    <a:pt x="0" y="5184"/>
                  </a:lnTo>
                  <a:lnTo>
                    <a:pt x="404" y="5184"/>
                  </a:lnTo>
                  <a:cubicBezTo>
                    <a:pt x="798" y="5184"/>
                    <a:pt x="1125" y="4857"/>
                    <a:pt x="1125" y="4462"/>
                  </a:cubicBezTo>
                  <a:lnTo>
                    <a:pt x="1125" y="212"/>
                  </a:lnTo>
                  <a:cubicBezTo>
                    <a:pt x="1125" y="145"/>
                    <a:pt x="1115" y="68"/>
                    <a:pt x="1096"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4" name="Google Shape;14744;p129">
              <a:extLst>
                <a:ext uri="{FF2B5EF4-FFF2-40B4-BE49-F238E27FC236}">
                  <a16:creationId xmlns:a16="http://schemas.microsoft.com/office/drawing/2014/main" id="{08AC7D2F-D005-B056-419C-5851CE570E53}"/>
                </a:ext>
              </a:extLst>
            </p:cNvPr>
            <p:cNvSpPr/>
            <p:nvPr/>
          </p:nvSpPr>
          <p:spPr>
            <a:xfrm>
              <a:off x="1441208" y="3348296"/>
              <a:ext cx="59086" cy="187919"/>
            </a:xfrm>
            <a:custGeom>
              <a:avLst/>
              <a:gdLst/>
              <a:ahLst/>
              <a:cxnLst/>
              <a:rect l="l" t="t" r="r" b="b"/>
              <a:pathLst>
                <a:path w="2261" h="7191" extrusionOk="0">
                  <a:moveTo>
                    <a:pt x="1127" y="0"/>
                  </a:moveTo>
                  <a:cubicBezTo>
                    <a:pt x="1083" y="0"/>
                    <a:pt x="1039" y="22"/>
                    <a:pt x="1020" y="65"/>
                  </a:cubicBezTo>
                  <a:lnTo>
                    <a:pt x="636" y="786"/>
                  </a:lnTo>
                  <a:lnTo>
                    <a:pt x="116" y="1777"/>
                  </a:lnTo>
                  <a:cubicBezTo>
                    <a:pt x="39" y="1911"/>
                    <a:pt x="1" y="2065"/>
                    <a:pt x="10" y="2219"/>
                  </a:cubicBezTo>
                  <a:lnTo>
                    <a:pt x="10" y="6469"/>
                  </a:lnTo>
                  <a:cubicBezTo>
                    <a:pt x="10" y="6864"/>
                    <a:pt x="328" y="7191"/>
                    <a:pt x="732" y="7191"/>
                  </a:cubicBezTo>
                  <a:lnTo>
                    <a:pt x="1530" y="7191"/>
                  </a:lnTo>
                  <a:cubicBezTo>
                    <a:pt x="1924" y="7191"/>
                    <a:pt x="2251" y="6864"/>
                    <a:pt x="2251" y="6469"/>
                  </a:cubicBezTo>
                  <a:lnTo>
                    <a:pt x="2251" y="2219"/>
                  </a:lnTo>
                  <a:lnTo>
                    <a:pt x="2261" y="2219"/>
                  </a:lnTo>
                  <a:cubicBezTo>
                    <a:pt x="2261" y="2065"/>
                    <a:pt x="2222" y="1911"/>
                    <a:pt x="2145" y="1777"/>
                  </a:cubicBezTo>
                  <a:lnTo>
                    <a:pt x="1626" y="786"/>
                  </a:lnTo>
                  <a:lnTo>
                    <a:pt x="1241" y="65"/>
                  </a:lnTo>
                  <a:cubicBezTo>
                    <a:pt x="1217" y="22"/>
                    <a:pt x="1172" y="0"/>
                    <a:pt x="1127"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5" name="Google Shape;14745;p129">
              <a:extLst>
                <a:ext uri="{FF2B5EF4-FFF2-40B4-BE49-F238E27FC236}">
                  <a16:creationId xmlns:a16="http://schemas.microsoft.com/office/drawing/2014/main" id="{5D49CB0C-58CA-578D-E692-E392798E2E0C}"/>
                </a:ext>
              </a:extLst>
            </p:cNvPr>
            <p:cNvSpPr/>
            <p:nvPr/>
          </p:nvSpPr>
          <p:spPr>
            <a:xfrm>
              <a:off x="1457802" y="3348348"/>
              <a:ext cx="25662" cy="25479"/>
            </a:xfrm>
            <a:custGeom>
              <a:avLst/>
              <a:gdLst/>
              <a:ahLst/>
              <a:cxnLst/>
              <a:rect l="l" t="t" r="r" b="b"/>
              <a:pathLst>
                <a:path w="982" h="975" extrusionOk="0">
                  <a:moveTo>
                    <a:pt x="491" y="1"/>
                  </a:moveTo>
                  <a:cubicBezTo>
                    <a:pt x="448" y="1"/>
                    <a:pt x="404" y="25"/>
                    <a:pt x="385" y="73"/>
                  </a:cubicBezTo>
                  <a:lnTo>
                    <a:pt x="1" y="794"/>
                  </a:lnTo>
                  <a:cubicBezTo>
                    <a:pt x="140" y="914"/>
                    <a:pt x="315" y="974"/>
                    <a:pt x="491" y="974"/>
                  </a:cubicBezTo>
                  <a:cubicBezTo>
                    <a:pt x="666" y="974"/>
                    <a:pt x="842" y="914"/>
                    <a:pt x="981" y="794"/>
                  </a:cubicBezTo>
                  <a:lnTo>
                    <a:pt x="597" y="73"/>
                  </a:lnTo>
                  <a:cubicBezTo>
                    <a:pt x="577" y="25"/>
                    <a:pt x="534" y="1"/>
                    <a:pt x="491"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6" name="Google Shape;14746;p129">
              <a:extLst>
                <a:ext uri="{FF2B5EF4-FFF2-40B4-BE49-F238E27FC236}">
                  <a16:creationId xmlns:a16="http://schemas.microsoft.com/office/drawing/2014/main" id="{30CD7AE3-79EA-747E-5EB4-59B3A9766D37}"/>
                </a:ext>
              </a:extLst>
            </p:cNvPr>
            <p:cNvSpPr/>
            <p:nvPr/>
          </p:nvSpPr>
          <p:spPr>
            <a:xfrm>
              <a:off x="1441470" y="3400744"/>
              <a:ext cx="58589" cy="135471"/>
            </a:xfrm>
            <a:custGeom>
              <a:avLst/>
              <a:gdLst/>
              <a:ahLst/>
              <a:cxnLst/>
              <a:rect l="l" t="t" r="r" b="b"/>
              <a:pathLst>
                <a:path w="2242" h="5184" extrusionOk="0">
                  <a:moveTo>
                    <a:pt x="20" y="1"/>
                  </a:moveTo>
                  <a:cubicBezTo>
                    <a:pt x="0" y="68"/>
                    <a:pt x="0" y="145"/>
                    <a:pt x="0" y="212"/>
                  </a:cubicBezTo>
                  <a:lnTo>
                    <a:pt x="0" y="4462"/>
                  </a:lnTo>
                  <a:cubicBezTo>
                    <a:pt x="0" y="4857"/>
                    <a:pt x="318" y="5184"/>
                    <a:pt x="722" y="5184"/>
                  </a:cubicBezTo>
                  <a:lnTo>
                    <a:pt x="1520" y="5184"/>
                  </a:lnTo>
                  <a:cubicBezTo>
                    <a:pt x="1914" y="5184"/>
                    <a:pt x="2241" y="4857"/>
                    <a:pt x="2241" y="4462"/>
                  </a:cubicBezTo>
                  <a:lnTo>
                    <a:pt x="2241" y="212"/>
                  </a:lnTo>
                  <a:cubicBezTo>
                    <a:pt x="2241" y="145"/>
                    <a:pt x="2241" y="68"/>
                    <a:pt x="2222"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7" name="Google Shape;14747;p129">
              <a:extLst>
                <a:ext uri="{FF2B5EF4-FFF2-40B4-BE49-F238E27FC236}">
                  <a16:creationId xmlns:a16="http://schemas.microsoft.com/office/drawing/2014/main" id="{5586E093-7F89-6EB3-C4D0-58C933CB04D1}"/>
                </a:ext>
              </a:extLst>
            </p:cNvPr>
            <p:cNvSpPr/>
            <p:nvPr/>
          </p:nvSpPr>
          <p:spPr>
            <a:xfrm>
              <a:off x="1470607" y="3400744"/>
              <a:ext cx="29451" cy="135471"/>
            </a:xfrm>
            <a:custGeom>
              <a:avLst/>
              <a:gdLst/>
              <a:ahLst/>
              <a:cxnLst/>
              <a:rect l="l" t="t" r="r" b="b"/>
              <a:pathLst>
                <a:path w="1127" h="5184" extrusionOk="0">
                  <a:moveTo>
                    <a:pt x="1" y="1"/>
                  </a:moveTo>
                  <a:lnTo>
                    <a:pt x="1" y="5184"/>
                  </a:lnTo>
                  <a:lnTo>
                    <a:pt x="405" y="5184"/>
                  </a:lnTo>
                  <a:cubicBezTo>
                    <a:pt x="799" y="5184"/>
                    <a:pt x="1126" y="4857"/>
                    <a:pt x="1126" y="4462"/>
                  </a:cubicBezTo>
                  <a:lnTo>
                    <a:pt x="1126" y="212"/>
                  </a:lnTo>
                  <a:cubicBezTo>
                    <a:pt x="1126" y="145"/>
                    <a:pt x="1116" y="68"/>
                    <a:pt x="1107"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8" name="Google Shape;14748;p129">
              <a:extLst>
                <a:ext uri="{FF2B5EF4-FFF2-40B4-BE49-F238E27FC236}">
                  <a16:creationId xmlns:a16="http://schemas.microsoft.com/office/drawing/2014/main" id="{5F6EA83D-EFA0-E986-9546-DDF511923F3C}"/>
                </a:ext>
              </a:extLst>
            </p:cNvPr>
            <p:cNvSpPr/>
            <p:nvPr/>
          </p:nvSpPr>
          <p:spPr>
            <a:xfrm>
              <a:off x="1499771" y="3348296"/>
              <a:ext cx="58824" cy="187919"/>
            </a:xfrm>
            <a:custGeom>
              <a:avLst/>
              <a:gdLst/>
              <a:ahLst/>
              <a:cxnLst/>
              <a:rect l="l" t="t" r="r" b="b"/>
              <a:pathLst>
                <a:path w="2251" h="7191" extrusionOk="0">
                  <a:moveTo>
                    <a:pt x="1124" y="0"/>
                  </a:moveTo>
                  <a:cubicBezTo>
                    <a:pt x="1080" y="0"/>
                    <a:pt x="1034" y="22"/>
                    <a:pt x="1010" y="65"/>
                  </a:cubicBezTo>
                  <a:lnTo>
                    <a:pt x="635" y="786"/>
                  </a:lnTo>
                  <a:lnTo>
                    <a:pt x="106" y="1777"/>
                  </a:lnTo>
                  <a:cubicBezTo>
                    <a:pt x="39" y="1911"/>
                    <a:pt x="0" y="2065"/>
                    <a:pt x="0" y="2219"/>
                  </a:cubicBezTo>
                  <a:lnTo>
                    <a:pt x="0" y="6469"/>
                  </a:lnTo>
                  <a:cubicBezTo>
                    <a:pt x="0" y="6864"/>
                    <a:pt x="318" y="7191"/>
                    <a:pt x="722" y="7191"/>
                  </a:cubicBezTo>
                  <a:lnTo>
                    <a:pt x="1529" y="7191"/>
                  </a:lnTo>
                  <a:cubicBezTo>
                    <a:pt x="1924" y="7191"/>
                    <a:pt x="2251" y="6864"/>
                    <a:pt x="2251" y="6469"/>
                  </a:cubicBezTo>
                  <a:lnTo>
                    <a:pt x="2251" y="2219"/>
                  </a:lnTo>
                  <a:cubicBezTo>
                    <a:pt x="2251" y="2065"/>
                    <a:pt x="2212" y="1911"/>
                    <a:pt x="2135" y="1777"/>
                  </a:cubicBezTo>
                  <a:lnTo>
                    <a:pt x="1616" y="786"/>
                  </a:lnTo>
                  <a:lnTo>
                    <a:pt x="1231" y="65"/>
                  </a:lnTo>
                  <a:cubicBezTo>
                    <a:pt x="1212" y="22"/>
                    <a:pt x="1169" y="0"/>
                    <a:pt x="1124"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59" name="Google Shape;14749;p129">
              <a:extLst>
                <a:ext uri="{FF2B5EF4-FFF2-40B4-BE49-F238E27FC236}">
                  <a16:creationId xmlns:a16="http://schemas.microsoft.com/office/drawing/2014/main" id="{23C073D2-A342-C5BD-D88B-B37976B6E337}"/>
                </a:ext>
              </a:extLst>
            </p:cNvPr>
            <p:cNvSpPr/>
            <p:nvPr/>
          </p:nvSpPr>
          <p:spPr>
            <a:xfrm>
              <a:off x="1516104" y="3348348"/>
              <a:ext cx="25897" cy="25479"/>
            </a:xfrm>
            <a:custGeom>
              <a:avLst/>
              <a:gdLst/>
              <a:ahLst/>
              <a:cxnLst/>
              <a:rect l="l" t="t" r="r" b="b"/>
              <a:pathLst>
                <a:path w="991" h="975" extrusionOk="0">
                  <a:moveTo>
                    <a:pt x="492" y="1"/>
                  </a:moveTo>
                  <a:cubicBezTo>
                    <a:pt x="448" y="1"/>
                    <a:pt x="404" y="25"/>
                    <a:pt x="385" y="73"/>
                  </a:cubicBezTo>
                  <a:lnTo>
                    <a:pt x="0" y="794"/>
                  </a:lnTo>
                  <a:cubicBezTo>
                    <a:pt x="140" y="914"/>
                    <a:pt x="315" y="974"/>
                    <a:pt x="492" y="974"/>
                  </a:cubicBezTo>
                  <a:cubicBezTo>
                    <a:pt x="669" y="974"/>
                    <a:pt x="847" y="914"/>
                    <a:pt x="991" y="794"/>
                  </a:cubicBezTo>
                  <a:lnTo>
                    <a:pt x="606" y="73"/>
                  </a:lnTo>
                  <a:cubicBezTo>
                    <a:pt x="582" y="25"/>
                    <a:pt x="537" y="1"/>
                    <a:pt x="492"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60" name="Google Shape;14750;p129">
              <a:extLst>
                <a:ext uri="{FF2B5EF4-FFF2-40B4-BE49-F238E27FC236}">
                  <a16:creationId xmlns:a16="http://schemas.microsoft.com/office/drawing/2014/main" id="{83497E0A-920B-7FEF-F20D-A7C0E7CC484C}"/>
                </a:ext>
              </a:extLst>
            </p:cNvPr>
            <p:cNvSpPr/>
            <p:nvPr/>
          </p:nvSpPr>
          <p:spPr>
            <a:xfrm>
              <a:off x="1499771" y="3400744"/>
              <a:ext cx="58824" cy="135471"/>
            </a:xfrm>
            <a:custGeom>
              <a:avLst/>
              <a:gdLst/>
              <a:ahLst/>
              <a:cxnLst/>
              <a:rect l="l" t="t" r="r" b="b"/>
              <a:pathLst>
                <a:path w="2251" h="5184" extrusionOk="0">
                  <a:moveTo>
                    <a:pt x="29" y="1"/>
                  </a:moveTo>
                  <a:cubicBezTo>
                    <a:pt x="10" y="68"/>
                    <a:pt x="0" y="145"/>
                    <a:pt x="0" y="212"/>
                  </a:cubicBezTo>
                  <a:lnTo>
                    <a:pt x="0" y="4462"/>
                  </a:lnTo>
                  <a:cubicBezTo>
                    <a:pt x="0" y="4857"/>
                    <a:pt x="318" y="5184"/>
                    <a:pt x="722" y="5184"/>
                  </a:cubicBezTo>
                  <a:lnTo>
                    <a:pt x="1529" y="5184"/>
                  </a:lnTo>
                  <a:cubicBezTo>
                    <a:pt x="1924" y="5184"/>
                    <a:pt x="2251" y="4857"/>
                    <a:pt x="2251" y="4462"/>
                  </a:cubicBezTo>
                  <a:lnTo>
                    <a:pt x="2251" y="212"/>
                  </a:lnTo>
                  <a:cubicBezTo>
                    <a:pt x="2251" y="145"/>
                    <a:pt x="2241" y="68"/>
                    <a:pt x="2231"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61" name="Google Shape;14751;p129">
              <a:extLst>
                <a:ext uri="{FF2B5EF4-FFF2-40B4-BE49-F238E27FC236}">
                  <a16:creationId xmlns:a16="http://schemas.microsoft.com/office/drawing/2014/main" id="{61E7365A-B428-69CE-6756-15C32615FA3A}"/>
                </a:ext>
              </a:extLst>
            </p:cNvPr>
            <p:cNvSpPr/>
            <p:nvPr/>
          </p:nvSpPr>
          <p:spPr>
            <a:xfrm>
              <a:off x="1529432" y="3400744"/>
              <a:ext cx="29164" cy="135471"/>
            </a:xfrm>
            <a:custGeom>
              <a:avLst/>
              <a:gdLst/>
              <a:ahLst/>
              <a:cxnLst/>
              <a:rect l="l" t="t" r="r" b="b"/>
              <a:pathLst>
                <a:path w="1116" h="5184" extrusionOk="0">
                  <a:moveTo>
                    <a:pt x="0" y="1"/>
                  </a:moveTo>
                  <a:lnTo>
                    <a:pt x="0" y="5184"/>
                  </a:lnTo>
                  <a:lnTo>
                    <a:pt x="394" y="5184"/>
                  </a:lnTo>
                  <a:cubicBezTo>
                    <a:pt x="789" y="5184"/>
                    <a:pt x="1116" y="4857"/>
                    <a:pt x="1116" y="4462"/>
                  </a:cubicBezTo>
                  <a:lnTo>
                    <a:pt x="1116" y="212"/>
                  </a:lnTo>
                  <a:cubicBezTo>
                    <a:pt x="1116" y="145"/>
                    <a:pt x="1116" y="68"/>
                    <a:pt x="1096"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62" name="Google Shape;14752;p129">
              <a:extLst>
                <a:ext uri="{FF2B5EF4-FFF2-40B4-BE49-F238E27FC236}">
                  <a16:creationId xmlns:a16="http://schemas.microsoft.com/office/drawing/2014/main" id="{13CA1B9E-763F-AC48-664C-0A61546A2C21}"/>
                </a:ext>
              </a:extLst>
            </p:cNvPr>
            <p:cNvSpPr/>
            <p:nvPr/>
          </p:nvSpPr>
          <p:spPr>
            <a:xfrm>
              <a:off x="1558569" y="3348296"/>
              <a:ext cx="58824" cy="187919"/>
            </a:xfrm>
            <a:custGeom>
              <a:avLst/>
              <a:gdLst/>
              <a:ahLst/>
              <a:cxnLst/>
              <a:rect l="l" t="t" r="r" b="b"/>
              <a:pathLst>
                <a:path w="2251" h="7191" extrusionOk="0">
                  <a:moveTo>
                    <a:pt x="1126" y="0"/>
                  </a:moveTo>
                  <a:cubicBezTo>
                    <a:pt x="1082" y="0"/>
                    <a:pt x="1039" y="22"/>
                    <a:pt x="1020" y="65"/>
                  </a:cubicBezTo>
                  <a:lnTo>
                    <a:pt x="635" y="786"/>
                  </a:lnTo>
                  <a:lnTo>
                    <a:pt x="116" y="1777"/>
                  </a:lnTo>
                  <a:cubicBezTo>
                    <a:pt x="39" y="1911"/>
                    <a:pt x="1" y="2065"/>
                    <a:pt x="1" y="2219"/>
                  </a:cubicBezTo>
                  <a:lnTo>
                    <a:pt x="1" y="6469"/>
                  </a:lnTo>
                  <a:cubicBezTo>
                    <a:pt x="1" y="6864"/>
                    <a:pt x="327" y="7191"/>
                    <a:pt x="722" y="7191"/>
                  </a:cubicBezTo>
                  <a:lnTo>
                    <a:pt x="1530" y="7191"/>
                  </a:lnTo>
                  <a:cubicBezTo>
                    <a:pt x="1933" y="7191"/>
                    <a:pt x="2251" y="6864"/>
                    <a:pt x="2251" y="6469"/>
                  </a:cubicBezTo>
                  <a:lnTo>
                    <a:pt x="2251" y="2219"/>
                  </a:lnTo>
                  <a:cubicBezTo>
                    <a:pt x="2251" y="2065"/>
                    <a:pt x="2212" y="1911"/>
                    <a:pt x="2145" y="1777"/>
                  </a:cubicBezTo>
                  <a:lnTo>
                    <a:pt x="1616" y="786"/>
                  </a:lnTo>
                  <a:lnTo>
                    <a:pt x="1231" y="65"/>
                  </a:lnTo>
                  <a:cubicBezTo>
                    <a:pt x="1212" y="22"/>
                    <a:pt x="1169" y="0"/>
                    <a:pt x="1126"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63" name="Google Shape;14753;p129">
              <a:extLst>
                <a:ext uri="{FF2B5EF4-FFF2-40B4-BE49-F238E27FC236}">
                  <a16:creationId xmlns:a16="http://schemas.microsoft.com/office/drawing/2014/main" id="{3D997EC7-9725-C148-EEC2-55452CDF2B75}"/>
                </a:ext>
              </a:extLst>
            </p:cNvPr>
            <p:cNvSpPr/>
            <p:nvPr/>
          </p:nvSpPr>
          <p:spPr>
            <a:xfrm>
              <a:off x="1575163" y="3348348"/>
              <a:ext cx="25662" cy="25479"/>
            </a:xfrm>
            <a:custGeom>
              <a:avLst/>
              <a:gdLst/>
              <a:ahLst/>
              <a:cxnLst/>
              <a:rect l="l" t="t" r="r" b="b"/>
              <a:pathLst>
                <a:path w="982" h="975" extrusionOk="0">
                  <a:moveTo>
                    <a:pt x="492" y="1"/>
                  </a:moveTo>
                  <a:cubicBezTo>
                    <a:pt x="447" y="1"/>
                    <a:pt x="404" y="25"/>
                    <a:pt x="385" y="73"/>
                  </a:cubicBezTo>
                  <a:lnTo>
                    <a:pt x="0" y="794"/>
                  </a:lnTo>
                  <a:cubicBezTo>
                    <a:pt x="140" y="914"/>
                    <a:pt x="315" y="974"/>
                    <a:pt x="491" y="974"/>
                  </a:cubicBezTo>
                  <a:cubicBezTo>
                    <a:pt x="666" y="974"/>
                    <a:pt x="842" y="914"/>
                    <a:pt x="981" y="794"/>
                  </a:cubicBezTo>
                  <a:lnTo>
                    <a:pt x="606" y="73"/>
                  </a:lnTo>
                  <a:cubicBezTo>
                    <a:pt x="582" y="25"/>
                    <a:pt x="536" y="1"/>
                    <a:pt x="492"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56" name="Google Shape;14754;p129">
              <a:extLst>
                <a:ext uri="{FF2B5EF4-FFF2-40B4-BE49-F238E27FC236}">
                  <a16:creationId xmlns:a16="http://schemas.microsoft.com/office/drawing/2014/main" id="{9207E7C9-71FA-7259-65E1-0F4A2C3B0DBF}"/>
                </a:ext>
              </a:extLst>
            </p:cNvPr>
            <p:cNvSpPr/>
            <p:nvPr/>
          </p:nvSpPr>
          <p:spPr>
            <a:xfrm>
              <a:off x="1558569" y="3400744"/>
              <a:ext cx="58824" cy="135471"/>
            </a:xfrm>
            <a:custGeom>
              <a:avLst/>
              <a:gdLst/>
              <a:ahLst/>
              <a:cxnLst/>
              <a:rect l="l" t="t" r="r" b="b"/>
              <a:pathLst>
                <a:path w="2251" h="5184" extrusionOk="0">
                  <a:moveTo>
                    <a:pt x="29" y="1"/>
                  </a:moveTo>
                  <a:cubicBezTo>
                    <a:pt x="10" y="68"/>
                    <a:pt x="1" y="145"/>
                    <a:pt x="1" y="212"/>
                  </a:cubicBezTo>
                  <a:lnTo>
                    <a:pt x="1" y="4462"/>
                  </a:lnTo>
                  <a:cubicBezTo>
                    <a:pt x="1" y="4857"/>
                    <a:pt x="327" y="5184"/>
                    <a:pt x="722" y="5184"/>
                  </a:cubicBezTo>
                  <a:lnTo>
                    <a:pt x="1530" y="5184"/>
                  </a:lnTo>
                  <a:cubicBezTo>
                    <a:pt x="1933" y="5184"/>
                    <a:pt x="2251" y="4857"/>
                    <a:pt x="2251" y="4462"/>
                  </a:cubicBezTo>
                  <a:lnTo>
                    <a:pt x="2251" y="212"/>
                  </a:lnTo>
                  <a:cubicBezTo>
                    <a:pt x="2251" y="145"/>
                    <a:pt x="2241" y="68"/>
                    <a:pt x="2231"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57" name="Google Shape;14755;p129">
              <a:extLst>
                <a:ext uri="{FF2B5EF4-FFF2-40B4-BE49-F238E27FC236}">
                  <a16:creationId xmlns:a16="http://schemas.microsoft.com/office/drawing/2014/main" id="{03101213-9035-5B5C-5DD4-E454451D3574}"/>
                </a:ext>
              </a:extLst>
            </p:cNvPr>
            <p:cNvSpPr/>
            <p:nvPr/>
          </p:nvSpPr>
          <p:spPr>
            <a:xfrm>
              <a:off x="1587968" y="3400744"/>
              <a:ext cx="29425" cy="135471"/>
            </a:xfrm>
            <a:custGeom>
              <a:avLst/>
              <a:gdLst/>
              <a:ahLst/>
              <a:cxnLst/>
              <a:rect l="l" t="t" r="r" b="b"/>
              <a:pathLst>
                <a:path w="1126" h="5184" extrusionOk="0">
                  <a:moveTo>
                    <a:pt x="1" y="1"/>
                  </a:moveTo>
                  <a:lnTo>
                    <a:pt x="1" y="5184"/>
                  </a:lnTo>
                  <a:lnTo>
                    <a:pt x="405" y="5184"/>
                  </a:lnTo>
                  <a:cubicBezTo>
                    <a:pt x="808" y="5184"/>
                    <a:pt x="1126" y="4857"/>
                    <a:pt x="1126" y="4462"/>
                  </a:cubicBezTo>
                  <a:lnTo>
                    <a:pt x="1126" y="212"/>
                  </a:lnTo>
                  <a:cubicBezTo>
                    <a:pt x="1126" y="145"/>
                    <a:pt x="1116" y="68"/>
                    <a:pt x="1106"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58" name="Google Shape;14756;p129">
              <a:extLst>
                <a:ext uri="{FF2B5EF4-FFF2-40B4-BE49-F238E27FC236}">
                  <a16:creationId xmlns:a16="http://schemas.microsoft.com/office/drawing/2014/main" id="{051FA612-B429-6D75-52A0-BF7D4DDF9607}"/>
                </a:ext>
              </a:extLst>
            </p:cNvPr>
            <p:cNvSpPr/>
            <p:nvPr/>
          </p:nvSpPr>
          <p:spPr>
            <a:xfrm>
              <a:off x="1316818" y="3475117"/>
              <a:ext cx="310872" cy="240027"/>
            </a:xfrm>
            <a:custGeom>
              <a:avLst/>
              <a:gdLst/>
              <a:ahLst/>
              <a:cxnLst/>
              <a:rect l="l" t="t" r="r" b="b"/>
              <a:pathLst>
                <a:path w="11896" h="9185" extrusionOk="0">
                  <a:moveTo>
                    <a:pt x="328" y="1"/>
                  </a:moveTo>
                  <a:cubicBezTo>
                    <a:pt x="145" y="1"/>
                    <a:pt x="1" y="145"/>
                    <a:pt x="1" y="338"/>
                  </a:cubicBezTo>
                  <a:lnTo>
                    <a:pt x="1" y="8223"/>
                  </a:lnTo>
                  <a:cubicBezTo>
                    <a:pt x="10" y="8755"/>
                    <a:pt x="453" y="9184"/>
                    <a:pt x="993" y="9184"/>
                  </a:cubicBezTo>
                  <a:cubicBezTo>
                    <a:pt x="999" y="9184"/>
                    <a:pt x="1005" y="9184"/>
                    <a:pt x="1011" y="9184"/>
                  </a:cubicBezTo>
                  <a:lnTo>
                    <a:pt x="10877" y="9184"/>
                  </a:lnTo>
                  <a:cubicBezTo>
                    <a:pt x="10883" y="9184"/>
                    <a:pt x="10889" y="9184"/>
                    <a:pt x="10895" y="9184"/>
                  </a:cubicBezTo>
                  <a:cubicBezTo>
                    <a:pt x="11435" y="9184"/>
                    <a:pt x="11886" y="8755"/>
                    <a:pt x="11896" y="8223"/>
                  </a:cubicBezTo>
                  <a:lnTo>
                    <a:pt x="11896" y="8050"/>
                  </a:lnTo>
                  <a:lnTo>
                    <a:pt x="11896" y="309"/>
                  </a:lnTo>
                  <a:cubicBezTo>
                    <a:pt x="11886" y="136"/>
                    <a:pt x="11742" y="1"/>
                    <a:pt x="11559"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59" name="Google Shape;14757;p129">
              <a:extLst>
                <a:ext uri="{FF2B5EF4-FFF2-40B4-BE49-F238E27FC236}">
                  <a16:creationId xmlns:a16="http://schemas.microsoft.com/office/drawing/2014/main" id="{B9DC8F78-7CAE-F3B6-5324-CF34ECA8363F}"/>
                </a:ext>
              </a:extLst>
            </p:cNvPr>
            <p:cNvSpPr/>
            <p:nvPr/>
          </p:nvSpPr>
          <p:spPr>
            <a:xfrm>
              <a:off x="1347994" y="3474882"/>
              <a:ext cx="279696" cy="210367"/>
            </a:xfrm>
            <a:custGeom>
              <a:avLst/>
              <a:gdLst/>
              <a:ahLst/>
              <a:cxnLst/>
              <a:rect l="l" t="t" r="r" b="b"/>
              <a:pathLst>
                <a:path w="10703" h="8050" extrusionOk="0">
                  <a:moveTo>
                    <a:pt x="0" y="0"/>
                  </a:moveTo>
                  <a:lnTo>
                    <a:pt x="0" y="7087"/>
                  </a:lnTo>
                  <a:cubicBezTo>
                    <a:pt x="10" y="7624"/>
                    <a:pt x="452" y="8050"/>
                    <a:pt x="984" y="8050"/>
                  </a:cubicBezTo>
                  <a:cubicBezTo>
                    <a:pt x="996" y="8050"/>
                    <a:pt x="1008" y="8049"/>
                    <a:pt x="1020" y="8049"/>
                  </a:cubicBezTo>
                  <a:lnTo>
                    <a:pt x="10703" y="8049"/>
                  </a:lnTo>
                  <a:lnTo>
                    <a:pt x="10703" y="337"/>
                  </a:lnTo>
                  <a:cubicBezTo>
                    <a:pt x="10703" y="337"/>
                    <a:pt x="10703" y="327"/>
                    <a:pt x="10703" y="308"/>
                  </a:cubicBezTo>
                  <a:cubicBezTo>
                    <a:pt x="10693" y="135"/>
                    <a:pt x="10549" y="0"/>
                    <a:pt x="10366"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0" name="Google Shape;14758;p129">
              <a:extLst>
                <a:ext uri="{FF2B5EF4-FFF2-40B4-BE49-F238E27FC236}">
                  <a16:creationId xmlns:a16="http://schemas.microsoft.com/office/drawing/2014/main" id="{FF511C51-CB95-27FC-4F81-7966EAEA2B9F}"/>
                </a:ext>
              </a:extLst>
            </p:cNvPr>
            <p:cNvSpPr/>
            <p:nvPr/>
          </p:nvSpPr>
          <p:spPr>
            <a:xfrm>
              <a:off x="1316818" y="3581921"/>
              <a:ext cx="310872" cy="41002"/>
            </a:xfrm>
            <a:custGeom>
              <a:avLst/>
              <a:gdLst/>
              <a:ahLst/>
              <a:cxnLst/>
              <a:rect l="l" t="t" r="r" b="b"/>
              <a:pathLst>
                <a:path w="11896" h="1569" extrusionOk="0">
                  <a:moveTo>
                    <a:pt x="1" y="1"/>
                  </a:moveTo>
                  <a:lnTo>
                    <a:pt x="1" y="1568"/>
                  </a:lnTo>
                  <a:lnTo>
                    <a:pt x="11896" y="1568"/>
                  </a:lnTo>
                  <a:lnTo>
                    <a:pt x="11896"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1" name="Google Shape;14759;p129">
              <a:extLst>
                <a:ext uri="{FF2B5EF4-FFF2-40B4-BE49-F238E27FC236}">
                  <a16:creationId xmlns:a16="http://schemas.microsoft.com/office/drawing/2014/main" id="{966256BC-51B0-31A0-4804-E98520D8668A}"/>
                </a:ext>
              </a:extLst>
            </p:cNvPr>
            <p:cNvSpPr/>
            <p:nvPr/>
          </p:nvSpPr>
          <p:spPr>
            <a:xfrm>
              <a:off x="1316818" y="3581921"/>
              <a:ext cx="31202" cy="41002"/>
            </a:xfrm>
            <a:custGeom>
              <a:avLst/>
              <a:gdLst/>
              <a:ahLst/>
              <a:cxnLst/>
              <a:rect l="l" t="t" r="r" b="b"/>
              <a:pathLst>
                <a:path w="1194" h="1569" extrusionOk="0">
                  <a:moveTo>
                    <a:pt x="1" y="1"/>
                  </a:moveTo>
                  <a:lnTo>
                    <a:pt x="1" y="1568"/>
                  </a:lnTo>
                  <a:lnTo>
                    <a:pt x="1193" y="1568"/>
                  </a:lnTo>
                  <a:lnTo>
                    <a:pt x="1193" y="1"/>
                  </a:ln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grpSp>
      <p:grpSp>
        <p:nvGrpSpPr>
          <p:cNvPr id="262" name="Google Shape;9782;p126">
            <a:extLst>
              <a:ext uri="{FF2B5EF4-FFF2-40B4-BE49-F238E27FC236}">
                <a16:creationId xmlns:a16="http://schemas.microsoft.com/office/drawing/2014/main" id="{BA8ACFBA-4DDA-9FB5-704C-767B2F204C55}"/>
              </a:ext>
            </a:extLst>
          </p:cNvPr>
          <p:cNvGrpSpPr/>
          <p:nvPr/>
        </p:nvGrpSpPr>
        <p:grpSpPr>
          <a:xfrm>
            <a:off x="3341802" y="2678798"/>
            <a:ext cx="401981" cy="496566"/>
            <a:chOff x="1341612" y="3340055"/>
            <a:chExt cx="259399" cy="370524"/>
          </a:xfrm>
        </p:grpSpPr>
        <p:sp>
          <p:nvSpPr>
            <p:cNvPr id="263" name="Google Shape;9783;p126">
              <a:extLst>
                <a:ext uri="{FF2B5EF4-FFF2-40B4-BE49-F238E27FC236}">
                  <a16:creationId xmlns:a16="http://schemas.microsoft.com/office/drawing/2014/main" id="{D7F9F9C0-0243-D979-35C1-84DC1157EFC7}"/>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4" name="Google Shape;9784;p126">
              <a:extLst>
                <a:ext uri="{FF2B5EF4-FFF2-40B4-BE49-F238E27FC236}">
                  <a16:creationId xmlns:a16="http://schemas.microsoft.com/office/drawing/2014/main" id="{07B28B76-E4BA-274F-8277-CD988BE07703}"/>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5" name="Google Shape;9785;p126">
              <a:extLst>
                <a:ext uri="{FF2B5EF4-FFF2-40B4-BE49-F238E27FC236}">
                  <a16:creationId xmlns:a16="http://schemas.microsoft.com/office/drawing/2014/main" id="{8B27FE43-A5F7-3575-9D2E-A62E60504675}"/>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6" name="Google Shape;9786;p126">
              <a:extLst>
                <a:ext uri="{FF2B5EF4-FFF2-40B4-BE49-F238E27FC236}">
                  <a16:creationId xmlns:a16="http://schemas.microsoft.com/office/drawing/2014/main" id="{A604F1EE-1A53-743D-68E8-56E4E3255D8D}"/>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7" name="Google Shape;9787;p126">
              <a:extLst>
                <a:ext uri="{FF2B5EF4-FFF2-40B4-BE49-F238E27FC236}">
                  <a16:creationId xmlns:a16="http://schemas.microsoft.com/office/drawing/2014/main" id="{369FFBB8-FC1B-FB6A-0CFD-BAC9CD741C5F}"/>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8" name="Google Shape;9788;p126">
              <a:extLst>
                <a:ext uri="{FF2B5EF4-FFF2-40B4-BE49-F238E27FC236}">
                  <a16:creationId xmlns:a16="http://schemas.microsoft.com/office/drawing/2014/main" id="{0DAA97D6-5F2E-1332-34E8-BD3C56EADE56}"/>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69" name="Google Shape;9789;p126">
              <a:extLst>
                <a:ext uri="{FF2B5EF4-FFF2-40B4-BE49-F238E27FC236}">
                  <a16:creationId xmlns:a16="http://schemas.microsoft.com/office/drawing/2014/main" id="{9F80868F-DB78-DFD9-1FC1-ACF93758CA34}"/>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0" name="Google Shape;9790;p126">
              <a:extLst>
                <a:ext uri="{FF2B5EF4-FFF2-40B4-BE49-F238E27FC236}">
                  <a16:creationId xmlns:a16="http://schemas.microsoft.com/office/drawing/2014/main" id="{57FD3F62-5CF3-B8DB-ECE7-DDFC4161769C}"/>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1" name="Google Shape;9791;p126">
              <a:extLst>
                <a:ext uri="{FF2B5EF4-FFF2-40B4-BE49-F238E27FC236}">
                  <a16:creationId xmlns:a16="http://schemas.microsoft.com/office/drawing/2014/main" id="{9CDA6033-A08E-4AD8-5C11-A273DE8D374C}"/>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2" name="Google Shape;9792;p126">
              <a:extLst>
                <a:ext uri="{FF2B5EF4-FFF2-40B4-BE49-F238E27FC236}">
                  <a16:creationId xmlns:a16="http://schemas.microsoft.com/office/drawing/2014/main" id="{188EBF44-473E-B99C-3AAC-4B955162CB54}"/>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3" name="Google Shape;9793;p126">
              <a:extLst>
                <a:ext uri="{FF2B5EF4-FFF2-40B4-BE49-F238E27FC236}">
                  <a16:creationId xmlns:a16="http://schemas.microsoft.com/office/drawing/2014/main" id="{0870AAFA-CD8B-A29A-82C6-FF858FE43FA8}"/>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4" name="Google Shape;9794;p126">
              <a:extLst>
                <a:ext uri="{FF2B5EF4-FFF2-40B4-BE49-F238E27FC236}">
                  <a16:creationId xmlns:a16="http://schemas.microsoft.com/office/drawing/2014/main" id="{47E15BEB-FA92-8026-0091-6B42FD54FE3F}"/>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5" name="Google Shape;9795;p126">
              <a:extLst>
                <a:ext uri="{FF2B5EF4-FFF2-40B4-BE49-F238E27FC236}">
                  <a16:creationId xmlns:a16="http://schemas.microsoft.com/office/drawing/2014/main" id="{6DF448C5-604F-3CCF-3229-6AF7B317DDE6}"/>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6" name="Google Shape;9796;p126">
              <a:extLst>
                <a:ext uri="{FF2B5EF4-FFF2-40B4-BE49-F238E27FC236}">
                  <a16:creationId xmlns:a16="http://schemas.microsoft.com/office/drawing/2014/main" id="{26B505D5-2522-7FA0-851F-C1FE5FD06CBF}"/>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7" name="Google Shape;9797;p126">
              <a:extLst>
                <a:ext uri="{FF2B5EF4-FFF2-40B4-BE49-F238E27FC236}">
                  <a16:creationId xmlns:a16="http://schemas.microsoft.com/office/drawing/2014/main" id="{E3350819-7531-9CAC-86A3-250589AE16D4}"/>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8" name="Google Shape;9798;p126">
              <a:extLst>
                <a:ext uri="{FF2B5EF4-FFF2-40B4-BE49-F238E27FC236}">
                  <a16:creationId xmlns:a16="http://schemas.microsoft.com/office/drawing/2014/main" id="{F607B19D-3AD8-CC8E-FF31-D0A3E3438657}"/>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79" name="Google Shape;9799;p126">
              <a:extLst>
                <a:ext uri="{FF2B5EF4-FFF2-40B4-BE49-F238E27FC236}">
                  <a16:creationId xmlns:a16="http://schemas.microsoft.com/office/drawing/2014/main" id="{E2D5DABF-3A1E-BDF6-71E0-1E0952D5E18B}"/>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0" name="Google Shape;9800;p126">
              <a:extLst>
                <a:ext uri="{FF2B5EF4-FFF2-40B4-BE49-F238E27FC236}">
                  <a16:creationId xmlns:a16="http://schemas.microsoft.com/office/drawing/2014/main" id="{07F677E8-0486-A852-2B77-526A96E1BB29}"/>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grpSp>
      <p:grpSp>
        <p:nvGrpSpPr>
          <p:cNvPr id="281" name="Google Shape;17402;p131">
            <a:extLst>
              <a:ext uri="{FF2B5EF4-FFF2-40B4-BE49-F238E27FC236}">
                <a16:creationId xmlns:a16="http://schemas.microsoft.com/office/drawing/2014/main" id="{534319AE-7D37-BF7F-9EB3-DBC9A7B7F165}"/>
              </a:ext>
            </a:extLst>
          </p:cNvPr>
          <p:cNvGrpSpPr/>
          <p:nvPr/>
        </p:nvGrpSpPr>
        <p:grpSpPr>
          <a:xfrm>
            <a:off x="2251017" y="2695556"/>
            <a:ext cx="503919" cy="493828"/>
            <a:chOff x="1821465" y="1981993"/>
            <a:chExt cx="372410" cy="372410"/>
          </a:xfrm>
        </p:grpSpPr>
        <p:sp>
          <p:nvSpPr>
            <p:cNvPr id="282" name="Google Shape;17403;p131">
              <a:extLst>
                <a:ext uri="{FF2B5EF4-FFF2-40B4-BE49-F238E27FC236}">
                  <a16:creationId xmlns:a16="http://schemas.microsoft.com/office/drawing/2014/main" id="{9D5D6E5A-017D-40CA-83DC-49114450BB77}"/>
                </a:ext>
              </a:extLst>
            </p:cNvPr>
            <p:cNvSpPr/>
            <p:nvPr/>
          </p:nvSpPr>
          <p:spPr>
            <a:xfrm>
              <a:off x="1821858" y="1981993"/>
              <a:ext cx="282336" cy="186205"/>
            </a:xfrm>
            <a:custGeom>
              <a:avLst/>
              <a:gdLst/>
              <a:ahLst/>
              <a:cxnLst/>
              <a:rect l="l" t="t" r="r" b="b"/>
              <a:pathLst>
                <a:path w="10770" h="7103" extrusionOk="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rgbClr val="AE9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283" name="Google Shape;17404;p131">
              <a:extLst>
                <a:ext uri="{FF2B5EF4-FFF2-40B4-BE49-F238E27FC236}">
                  <a16:creationId xmlns:a16="http://schemas.microsoft.com/office/drawing/2014/main" id="{C81E858A-AE2A-1E51-4934-94BE5C4B1138}"/>
                </a:ext>
              </a:extLst>
            </p:cNvPr>
            <p:cNvSpPr/>
            <p:nvPr/>
          </p:nvSpPr>
          <p:spPr>
            <a:xfrm>
              <a:off x="2007670" y="1981993"/>
              <a:ext cx="186205" cy="282336"/>
            </a:xfrm>
            <a:custGeom>
              <a:avLst/>
              <a:gdLst/>
              <a:ahLst/>
              <a:cxnLst/>
              <a:rect l="l" t="t" r="r" b="b"/>
              <a:pathLst>
                <a:path w="7103" h="10770" extrusionOk="0">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chemeClr val="tx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4" name="Google Shape;17405;p131">
              <a:extLst>
                <a:ext uri="{FF2B5EF4-FFF2-40B4-BE49-F238E27FC236}">
                  <a16:creationId xmlns:a16="http://schemas.microsoft.com/office/drawing/2014/main" id="{62D14B94-7957-9B2B-0B4A-150ED24EB416}"/>
                </a:ext>
              </a:extLst>
            </p:cNvPr>
            <p:cNvSpPr/>
            <p:nvPr/>
          </p:nvSpPr>
          <p:spPr>
            <a:xfrm>
              <a:off x="1911540" y="2167805"/>
              <a:ext cx="282336" cy="186598"/>
            </a:xfrm>
            <a:custGeom>
              <a:avLst/>
              <a:gdLst/>
              <a:ahLst/>
              <a:cxnLst/>
              <a:rect l="l" t="t" r="r" b="b"/>
              <a:pathLst>
                <a:path w="10770" h="7118" extrusionOk="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746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5" name="Google Shape;17406;p131">
              <a:extLst>
                <a:ext uri="{FF2B5EF4-FFF2-40B4-BE49-F238E27FC236}">
                  <a16:creationId xmlns:a16="http://schemas.microsoft.com/office/drawing/2014/main" id="{AB5F5D7A-6E28-D9F4-3C16-DADA319BAA97}"/>
                </a:ext>
              </a:extLst>
            </p:cNvPr>
            <p:cNvSpPr/>
            <p:nvPr/>
          </p:nvSpPr>
          <p:spPr>
            <a:xfrm>
              <a:off x="1821465" y="2072067"/>
              <a:ext cx="186598" cy="281942"/>
            </a:xfrm>
            <a:custGeom>
              <a:avLst/>
              <a:gdLst/>
              <a:ahLst/>
              <a:cxnLst/>
              <a:rect l="l" t="t" r="r" b="b"/>
              <a:pathLst>
                <a:path w="7118" h="10755" extrusionOk="0">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rgbClr val="E38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latin typeface="Cabin" panose="020B0604020202020204" charset="0"/>
              </a:endParaRPr>
            </a:p>
          </p:txBody>
        </p:sp>
        <p:sp>
          <p:nvSpPr>
            <p:cNvPr id="286" name="Google Shape;17407;p131">
              <a:extLst>
                <a:ext uri="{FF2B5EF4-FFF2-40B4-BE49-F238E27FC236}">
                  <a16:creationId xmlns:a16="http://schemas.microsoft.com/office/drawing/2014/main" id="{69F9B34C-2586-82E3-5893-391154275240}"/>
                </a:ext>
              </a:extLst>
            </p:cNvPr>
            <p:cNvSpPr/>
            <p:nvPr/>
          </p:nvSpPr>
          <p:spPr>
            <a:xfrm>
              <a:off x="1821858" y="2167805"/>
              <a:ext cx="42023" cy="186205"/>
            </a:xfrm>
            <a:custGeom>
              <a:avLst/>
              <a:gdLst/>
              <a:ahLst/>
              <a:cxnLst/>
              <a:rect l="l" t="t" r="r" b="b"/>
              <a:pathLst>
                <a:path w="1603" h="7103" extrusionOk="0">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7" name="Google Shape;17408;p131">
              <a:extLst>
                <a:ext uri="{FF2B5EF4-FFF2-40B4-BE49-F238E27FC236}">
                  <a16:creationId xmlns:a16="http://schemas.microsoft.com/office/drawing/2014/main" id="{DD251CAD-4AF6-7ED6-D65E-4996CCFF3EE1}"/>
                </a:ext>
              </a:extLst>
            </p:cNvPr>
            <p:cNvSpPr/>
            <p:nvPr/>
          </p:nvSpPr>
          <p:spPr>
            <a:xfrm>
              <a:off x="1869989" y="2072303"/>
              <a:ext cx="51041" cy="95894"/>
            </a:xfrm>
            <a:custGeom>
              <a:avLst/>
              <a:gdLst/>
              <a:ahLst/>
              <a:cxnLst/>
              <a:rect l="l" t="t" r="r" b="b"/>
              <a:pathLst>
                <a:path w="1947" h="3658" extrusionOk="0">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8" name="Google Shape;17409;p131">
              <a:extLst>
                <a:ext uri="{FF2B5EF4-FFF2-40B4-BE49-F238E27FC236}">
                  <a16:creationId xmlns:a16="http://schemas.microsoft.com/office/drawing/2014/main" id="{3B695403-D864-7DFB-499D-1E5F58AEFBE5}"/>
                </a:ext>
              </a:extLst>
            </p:cNvPr>
            <p:cNvSpPr/>
            <p:nvPr/>
          </p:nvSpPr>
          <p:spPr>
            <a:xfrm>
              <a:off x="1821858" y="1981993"/>
              <a:ext cx="42023" cy="186205"/>
            </a:xfrm>
            <a:custGeom>
              <a:avLst/>
              <a:gdLst/>
              <a:ahLst/>
              <a:cxnLst/>
              <a:rect l="l" t="t" r="r" b="b"/>
              <a:pathLst>
                <a:path w="1603" h="7103" extrusionOk="0">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89" name="Google Shape;17410;p131">
              <a:extLst>
                <a:ext uri="{FF2B5EF4-FFF2-40B4-BE49-F238E27FC236}">
                  <a16:creationId xmlns:a16="http://schemas.microsoft.com/office/drawing/2014/main" id="{1D339C47-356D-7B5A-DCBD-226731000CA4}"/>
                </a:ext>
              </a:extLst>
            </p:cNvPr>
            <p:cNvSpPr/>
            <p:nvPr/>
          </p:nvSpPr>
          <p:spPr>
            <a:xfrm>
              <a:off x="2076904" y="2041658"/>
              <a:ext cx="45064" cy="66560"/>
            </a:xfrm>
            <a:custGeom>
              <a:avLst/>
              <a:gdLst/>
              <a:ahLst/>
              <a:cxnLst/>
              <a:rect l="l" t="t" r="r" b="b"/>
              <a:pathLst>
                <a:path w="1719" h="2539" extrusionOk="0">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0" name="Google Shape;17411;p131">
              <a:extLst>
                <a:ext uri="{FF2B5EF4-FFF2-40B4-BE49-F238E27FC236}">
                  <a16:creationId xmlns:a16="http://schemas.microsoft.com/office/drawing/2014/main" id="{8AF5A196-E997-DCFD-546B-08B06CA2A60B}"/>
                </a:ext>
              </a:extLst>
            </p:cNvPr>
            <p:cNvSpPr/>
            <p:nvPr/>
          </p:nvSpPr>
          <p:spPr>
            <a:xfrm>
              <a:off x="2008037" y="1981993"/>
              <a:ext cx="23882" cy="78357"/>
            </a:xfrm>
            <a:custGeom>
              <a:avLst/>
              <a:gdLst/>
              <a:ahLst/>
              <a:cxnLst/>
              <a:rect l="l" t="t" r="r" b="b"/>
              <a:pathLst>
                <a:path w="911" h="2989" extrusionOk="0">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1" name="Google Shape;17412;p131">
              <a:extLst>
                <a:ext uri="{FF2B5EF4-FFF2-40B4-BE49-F238E27FC236}">
                  <a16:creationId xmlns:a16="http://schemas.microsoft.com/office/drawing/2014/main" id="{07467696-C07E-E39D-AE41-AB836A8EC254}"/>
                </a:ext>
              </a:extLst>
            </p:cNvPr>
            <p:cNvSpPr/>
            <p:nvPr/>
          </p:nvSpPr>
          <p:spPr>
            <a:xfrm>
              <a:off x="2008037" y="2090234"/>
              <a:ext cx="23882" cy="77963"/>
            </a:xfrm>
            <a:custGeom>
              <a:avLst/>
              <a:gdLst/>
              <a:ahLst/>
              <a:cxnLst/>
              <a:rect l="l" t="t" r="r" b="b"/>
              <a:pathLst>
                <a:path w="911" h="2974" extrusionOk="0">
                  <a:moveTo>
                    <a:pt x="448" y="0"/>
                  </a:moveTo>
                  <a:cubicBezTo>
                    <a:pt x="203" y="0"/>
                    <a:pt x="1" y="202"/>
                    <a:pt x="1" y="448"/>
                  </a:cubicBezTo>
                  <a:lnTo>
                    <a:pt x="1" y="2974"/>
                  </a:lnTo>
                  <a:lnTo>
                    <a:pt x="448" y="2974"/>
                  </a:lnTo>
                  <a:lnTo>
                    <a:pt x="448" y="448"/>
                  </a:lnTo>
                  <a:cubicBezTo>
                    <a:pt x="448" y="202"/>
                    <a:pt x="665" y="0"/>
                    <a:pt x="910" y="0"/>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2" name="Google Shape;17413;p131">
              <a:extLst>
                <a:ext uri="{FF2B5EF4-FFF2-40B4-BE49-F238E27FC236}">
                  <a16:creationId xmlns:a16="http://schemas.microsoft.com/office/drawing/2014/main" id="{C5B9F15A-40DE-9994-B55B-1B02CBD7C967}"/>
                </a:ext>
              </a:extLst>
            </p:cNvPr>
            <p:cNvSpPr/>
            <p:nvPr/>
          </p:nvSpPr>
          <p:spPr>
            <a:xfrm>
              <a:off x="2058737" y="2168172"/>
              <a:ext cx="48105" cy="95973"/>
            </a:xfrm>
            <a:custGeom>
              <a:avLst/>
              <a:gdLst/>
              <a:ahLst/>
              <a:cxnLst/>
              <a:rect l="l" t="t" r="r" b="b"/>
              <a:pathLst>
                <a:path w="1835" h="3661" extrusionOk="0">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3" name="Google Shape;17414;p131">
              <a:extLst>
                <a:ext uri="{FF2B5EF4-FFF2-40B4-BE49-F238E27FC236}">
                  <a16:creationId xmlns:a16="http://schemas.microsoft.com/office/drawing/2014/main" id="{F4812C44-FA94-F76B-09D2-5F509CD1CA64}"/>
                </a:ext>
              </a:extLst>
            </p:cNvPr>
            <p:cNvSpPr/>
            <p:nvPr/>
          </p:nvSpPr>
          <p:spPr>
            <a:xfrm>
              <a:off x="1995926" y="2167805"/>
              <a:ext cx="23882" cy="78357"/>
            </a:xfrm>
            <a:custGeom>
              <a:avLst/>
              <a:gdLst/>
              <a:ahLst/>
              <a:cxnLst/>
              <a:rect l="l" t="t" r="r" b="b"/>
              <a:pathLst>
                <a:path w="911" h="2989" extrusionOk="0">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4" name="Google Shape;17415;p131">
              <a:extLst>
                <a:ext uri="{FF2B5EF4-FFF2-40B4-BE49-F238E27FC236}">
                  <a16:creationId xmlns:a16="http://schemas.microsoft.com/office/drawing/2014/main" id="{C55314F1-166F-AD22-CCE8-F4D63F4189C4}"/>
                </a:ext>
              </a:extLst>
            </p:cNvPr>
            <p:cNvSpPr/>
            <p:nvPr/>
          </p:nvSpPr>
          <p:spPr>
            <a:xfrm>
              <a:off x="1905484" y="2228152"/>
              <a:ext cx="45431" cy="66586"/>
            </a:xfrm>
            <a:custGeom>
              <a:avLst/>
              <a:gdLst/>
              <a:ahLst/>
              <a:cxnLst/>
              <a:rect l="l" t="t" r="r" b="b"/>
              <a:pathLst>
                <a:path w="1733" h="2540" extrusionOk="0">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sp>
          <p:nvSpPr>
            <p:cNvPr id="295" name="Google Shape;17416;p131">
              <a:extLst>
                <a:ext uri="{FF2B5EF4-FFF2-40B4-BE49-F238E27FC236}">
                  <a16:creationId xmlns:a16="http://schemas.microsoft.com/office/drawing/2014/main" id="{57F96AC8-1D25-476B-6430-27C26CDF11CB}"/>
                </a:ext>
              </a:extLst>
            </p:cNvPr>
            <p:cNvSpPr/>
            <p:nvPr/>
          </p:nvSpPr>
          <p:spPr>
            <a:xfrm>
              <a:off x="1995926" y="2276020"/>
              <a:ext cx="29938" cy="77990"/>
            </a:xfrm>
            <a:custGeom>
              <a:avLst/>
              <a:gdLst/>
              <a:ahLst/>
              <a:cxnLst/>
              <a:rect l="l" t="t" r="r" b="b"/>
              <a:pathLst>
                <a:path w="1142" h="2975" extrusionOk="0">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abin" panose="020B060402020202020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719999" y="423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Nos futurs échanges</a:t>
            </a:r>
            <a:endParaRPr dirty="0"/>
          </a:p>
        </p:txBody>
      </p:sp>
      <p:sp>
        <p:nvSpPr>
          <p:cNvPr id="364" name="Google Shape;364;p43"/>
          <p:cNvSpPr/>
          <p:nvPr/>
        </p:nvSpPr>
        <p:spPr>
          <a:xfrm>
            <a:off x="713250" y="1128900"/>
            <a:ext cx="7717500" cy="3475200"/>
          </a:xfrm>
          <a:prstGeom prst="mathPlus">
            <a:avLst>
              <a:gd name="adj1"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a:off x="1783080" y="2098200"/>
            <a:ext cx="2713433"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F8D668"/>
                </a:solidFill>
                <a:latin typeface="Bakbak One"/>
                <a:ea typeface="Bakbak One"/>
                <a:cs typeface="Bakbak One"/>
                <a:sym typeface="Bakbak One"/>
              </a:rPr>
              <a:t>Réunions entre </a:t>
            </a:r>
            <a:r>
              <a:rPr lang="fr-FR" sz="1600" dirty="0">
                <a:solidFill>
                  <a:srgbClr val="F8D668"/>
                </a:solidFill>
                <a:latin typeface="Bakbak One"/>
                <a:ea typeface="Bakbak One"/>
                <a:cs typeface="Bakbak One"/>
                <a:sym typeface="Bakbak One"/>
              </a:rPr>
              <a:t>Webgencia et Qwenta</a:t>
            </a:r>
          </a:p>
          <a:p>
            <a:pPr marL="0" lvl="0" indent="0" algn="ctr" rtl="0">
              <a:spcBef>
                <a:spcPts val="0"/>
              </a:spcBef>
              <a:spcAft>
                <a:spcPts val="0"/>
              </a:spcAft>
              <a:buNone/>
            </a:pPr>
            <a:r>
              <a:rPr lang="fr-FR" sz="1200" b="0" i="1" u="none" strike="noStrike" baseline="0" dirty="0">
                <a:solidFill>
                  <a:srgbClr val="F8D568"/>
                </a:solidFill>
                <a:latin typeface="Calibri" panose="020F0502020204030204" pitchFamily="34" charset="0"/>
              </a:rPr>
              <a:t>Rendez-vous en présentiel (lieu à définir) </a:t>
            </a:r>
            <a:endParaRPr lang="fr-FR" sz="1200" dirty="0">
              <a:solidFill>
                <a:srgbClr val="F8D668"/>
              </a:solidFill>
              <a:latin typeface="Bakbak One"/>
              <a:ea typeface="Bakbak One"/>
              <a:cs typeface="Bakbak One"/>
              <a:sym typeface="Bakbak One"/>
            </a:endParaRPr>
          </a:p>
        </p:txBody>
      </p:sp>
      <p:sp>
        <p:nvSpPr>
          <p:cNvPr id="370" name="Google Shape;370;p43"/>
          <p:cNvSpPr/>
          <p:nvPr/>
        </p:nvSpPr>
        <p:spPr>
          <a:xfrm>
            <a:off x="2117216" y="2930525"/>
            <a:ext cx="2379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rgbClr val="F8D668"/>
              </a:solidFill>
              <a:latin typeface="Bakbak One"/>
              <a:ea typeface="Bakbak One"/>
              <a:cs typeface="Bakbak One"/>
              <a:sym typeface="Bakbak One"/>
            </a:endParaRPr>
          </a:p>
        </p:txBody>
      </p:sp>
      <p:sp>
        <p:nvSpPr>
          <p:cNvPr id="371" name="Google Shape;371;p43"/>
          <p:cNvSpPr/>
          <p:nvPr/>
        </p:nvSpPr>
        <p:spPr>
          <a:xfrm>
            <a:off x="4647484" y="2930525"/>
            <a:ext cx="2379300" cy="16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solidFill>
                  <a:srgbClr val="FFC000"/>
                </a:solidFill>
                <a:latin typeface="Bakbak One"/>
                <a:ea typeface="Bakbak One"/>
                <a:cs typeface="Bakbak One"/>
                <a:sym typeface="Bakbak One"/>
              </a:rPr>
              <a:t>Elles auront lieu à chaque début et fin de journée pour faire un point de l’avancée des tâches en cours de réalisation.</a:t>
            </a:r>
            <a:endParaRPr sz="1600" dirty="0">
              <a:solidFill>
                <a:srgbClr val="FFC000"/>
              </a:solidFill>
              <a:latin typeface="Bakbak One"/>
              <a:ea typeface="Bakbak One"/>
              <a:cs typeface="Bakbak One"/>
              <a:sym typeface="Bakbak One"/>
            </a:endParaRPr>
          </a:p>
        </p:txBody>
      </p:sp>
      <p:sp>
        <p:nvSpPr>
          <p:cNvPr id="372" name="Google Shape;372;p43"/>
          <p:cNvSpPr/>
          <p:nvPr/>
        </p:nvSpPr>
        <p:spPr>
          <a:xfrm>
            <a:off x="4648216" y="2136675"/>
            <a:ext cx="2379300" cy="66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solidFill>
                  <a:srgbClr val="F8D668"/>
                </a:solidFill>
                <a:latin typeface="Bakbak One"/>
                <a:ea typeface="Bakbak One"/>
                <a:cs typeface="Bakbak One"/>
                <a:sym typeface="Bakbak One"/>
              </a:rPr>
              <a:t>Elles auront lieu à chaque fin de sprint. (toutes les 2 semaines)</a:t>
            </a:r>
          </a:p>
          <a:p>
            <a:pPr marL="0" lvl="0" indent="0" algn="ctr" rtl="0">
              <a:spcBef>
                <a:spcPts val="0"/>
              </a:spcBef>
              <a:spcAft>
                <a:spcPts val="0"/>
              </a:spcAft>
              <a:buNone/>
            </a:pPr>
            <a:endParaRPr sz="1600" dirty="0">
              <a:solidFill>
                <a:srgbClr val="F8D668"/>
              </a:solidFill>
              <a:latin typeface="Bakbak One"/>
              <a:ea typeface="Bakbak One"/>
              <a:cs typeface="Bakbak One"/>
              <a:sym typeface="Bakbak One"/>
            </a:endParaRPr>
          </a:p>
        </p:txBody>
      </p:sp>
      <p:sp>
        <p:nvSpPr>
          <p:cNvPr id="3" name="ZoneTexte 2">
            <a:extLst>
              <a:ext uri="{FF2B5EF4-FFF2-40B4-BE49-F238E27FC236}">
                <a16:creationId xmlns:a16="http://schemas.microsoft.com/office/drawing/2014/main" id="{4D11D37C-1EF2-6CE5-FC82-D47329A18BD2}"/>
              </a:ext>
            </a:extLst>
          </p:cNvPr>
          <p:cNvSpPr txBox="1"/>
          <p:nvPr/>
        </p:nvSpPr>
        <p:spPr>
          <a:xfrm>
            <a:off x="1305232" y="1040650"/>
            <a:ext cx="6533535" cy="461665"/>
          </a:xfrm>
          <a:prstGeom prst="rect">
            <a:avLst/>
          </a:prstGeom>
          <a:noFill/>
        </p:spPr>
        <p:txBody>
          <a:bodyPr wrap="square">
            <a:spAutoFit/>
          </a:bodyPr>
          <a:lstStyle/>
          <a:p>
            <a:pPr algn="ctr"/>
            <a:r>
              <a:rPr lang="fr-FR" sz="2400" dirty="0">
                <a:solidFill>
                  <a:schemeClr val="accent1"/>
                </a:solidFill>
                <a:latin typeface="Bakbak One" panose="020B0604020202020204" charset="0"/>
                <a:cs typeface="Bakbak One" panose="020B0604020202020204" charset="0"/>
              </a:rPr>
              <a:t>Quelle sera la fréquence des échanges ?</a:t>
            </a:r>
          </a:p>
        </p:txBody>
      </p:sp>
      <p:sp>
        <p:nvSpPr>
          <p:cNvPr id="4" name="Google Shape;369;p43">
            <a:extLst>
              <a:ext uri="{FF2B5EF4-FFF2-40B4-BE49-F238E27FC236}">
                <a16:creationId xmlns:a16="http://schemas.microsoft.com/office/drawing/2014/main" id="{A8FBF970-4595-CF5A-3585-7AF1F6E61F93}"/>
              </a:ext>
            </a:extLst>
          </p:cNvPr>
          <p:cNvSpPr/>
          <p:nvPr/>
        </p:nvSpPr>
        <p:spPr>
          <a:xfrm>
            <a:off x="1950146" y="2866500"/>
            <a:ext cx="2379300" cy="18563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rgbClr val="FFC000"/>
                </a:solidFill>
                <a:latin typeface="Bakbak One"/>
                <a:ea typeface="Bakbak One"/>
                <a:cs typeface="Bakbak One"/>
                <a:sym typeface="Bakbak One"/>
              </a:rPr>
              <a:t>Réunions internes à Webgencia sur le Menu Maker</a:t>
            </a:r>
          </a:p>
          <a:p>
            <a:pPr marL="0" lvl="0" indent="0" algn="ctr" rtl="0">
              <a:spcBef>
                <a:spcPts val="0"/>
              </a:spcBef>
              <a:spcAft>
                <a:spcPts val="0"/>
              </a:spcAft>
              <a:buNone/>
            </a:pPr>
            <a:r>
              <a:rPr lang="fr-FR" sz="1200" b="0" i="1" u="none" strike="noStrike" baseline="0" dirty="0">
                <a:solidFill>
                  <a:srgbClr val="FFC000"/>
                </a:solidFill>
                <a:latin typeface="Calibri" panose="020F0502020204030204" pitchFamily="34" charset="0"/>
              </a:rPr>
              <a:t>Rendez-vous en présentiel dans les locaux de Webgencia ou en Visio via teams suivant les journées de télétravail de l’équipe.</a:t>
            </a:r>
            <a:endParaRPr sz="1200" i="1" dirty="0">
              <a:solidFill>
                <a:srgbClr val="FFC000"/>
              </a:solidFill>
              <a:latin typeface="Bakbak One"/>
              <a:ea typeface="Bakbak One"/>
              <a:cs typeface="Bakbak One"/>
              <a:sym typeface="Bakbak One"/>
            </a:endParaRPr>
          </a:p>
        </p:txBody>
      </p:sp>
      <p:pic>
        <p:nvPicPr>
          <p:cNvPr id="5" name="Picture 2">
            <a:extLst>
              <a:ext uri="{FF2B5EF4-FFF2-40B4-BE49-F238E27FC236}">
                <a16:creationId xmlns:a16="http://schemas.microsoft.com/office/drawing/2014/main" id="{A05A41B9-1064-2E5E-B974-B54E72C5A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67236" y="1616100"/>
            <a:ext cx="9305364" cy="35331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fr-FR" dirty="0"/>
          </a:p>
        </p:txBody>
      </p:sp>
      <p:sp>
        <p:nvSpPr>
          <p:cNvPr id="3" name="ZoneTexte 2">
            <a:extLst>
              <a:ext uri="{FF2B5EF4-FFF2-40B4-BE49-F238E27FC236}">
                <a16:creationId xmlns:a16="http://schemas.microsoft.com/office/drawing/2014/main" id="{A27A4BE0-E0C7-F996-C634-B99202B97428}"/>
              </a:ext>
            </a:extLst>
          </p:cNvPr>
          <p:cNvSpPr txBox="1"/>
          <p:nvPr/>
        </p:nvSpPr>
        <p:spPr>
          <a:xfrm>
            <a:off x="2262468" y="2898421"/>
            <a:ext cx="4619064" cy="646331"/>
          </a:xfrm>
          <a:prstGeom prst="rect">
            <a:avLst/>
          </a:prstGeom>
          <a:noFill/>
        </p:spPr>
        <p:txBody>
          <a:bodyPr wrap="square">
            <a:spAutoFit/>
          </a:bodyPr>
          <a:lstStyle/>
          <a:p>
            <a:pPr algn="ctr"/>
            <a:r>
              <a:rPr lang="fr-FR" sz="3500" dirty="0">
                <a:solidFill>
                  <a:schemeClr val="tx1"/>
                </a:solidFill>
                <a:latin typeface="Bakbak One" panose="020B0604020202020204" charset="0"/>
                <a:cs typeface="Bakbak One" panose="020B0604020202020204" charset="0"/>
              </a:rPr>
              <a:t>Les liens utiles</a:t>
            </a:r>
          </a:p>
        </p:txBody>
      </p:sp>
      <p:pic>
        <p:nvPicPr>
          <p:cNvPr id="7" name="Image 6">
            <a:hlinkClick r:id="rId4"/>
            <a:extLst>
              <a:ext uri="{FF2B5EF4-FFF2-40B4-BE49-F238E27FC236}">
                <a16:creationId xmlns:a16="http://schemas.microsoft.com/office/drawing/2014/main" id="{020E20FB-FCC4-A2D8-3487-03187E4AF925}"/>
              </a:ext>
            </a:extLst>
          </p:cNvPr>
          <p:cNvPicPr>
            <a:picLocks noChangeAspect="1"/>
          </p:cNvPicPr>
          <p:nvPr/>
        </p:nvPicPr>
        <p:blipFill>
          <a:blip r:embed="rId5"/>
          <a:stretch>
            <a:fillRect/>
          </a:stretch>
        </p:blipFill>
        <p:spPr>
          <a:xfrm>
            <a:off x="1490480" y="3544751"/>
            <a:ext cx="945216" cy="945216"/>
          </a:xfrm>
          <a:prstGeom prst="rect">
            <a:avLst/>
          </a:prstGeom>
        </p:spPr>
      </p:pic>
      <p:sp>
        <p:nvSpPr>
          <p:cNvPr id="8" name="ZoneTexte 7">
            <a:extLst>
              <a:ext uri="{FF2B5EF4-FFF2-40B4-BE49-F238E27FC236}">
                <a16:creationId xmlns:a16="http://schemas.microsoft.com/office/drawing/2014/main" id="{056008C6-4DFF-9964-8814-627B928D7761}"/>
              </a:ext>
            </a:extLst>
          </p:cNvPr>
          <p:cNvSpPr txBox="1"/>
          <p:nvPr/>
        </p:nvSpPr>
        <p:spPr>
          <a:xfrm>
            <a:off x="1312910" y="4489965"/>
            <a:ext cx="1300356" cy="461665"/>
          </a:xfrm>
          <a:prstGeom prst="rect">
            <a:avLst/>
          </a:prstGeom>
          <a:noFill/>
        </p:spPr>
        <p:txBody>
          <a:bodyPr wrap="none" rtlCol="0">
            <a:spAutoFit/>
          </a:bodyPr>
          <a:lstStyle/>
          <a:p>
            <a:pPr algn="ctr"/>
            <a:r>
              <a:rPr lang="fr-FR" sz="1200" dirty="0">
                <a:solidFill>
                  <a:schemeClr val="tx1"/>
                </a:solidFill>
                <a:latin typeface="Cabin" panose="020B0604020202020204" charset="0"/>
              </a:rPr>
              <a:t>Pearltrees</a:t>
            </a:r>
          </a:p>
          <a:p>
            <a:pPr algn="ctr"/>
            <a:r>
              <a:rPr lang="fr-FR" sz="1200" dirty="0">
                <a:solidFill>
                  <a:schemeClr val="tx1"/>
                </a:solidFill>
                <a:latin typeface="Cabin" panose="020B0604020202020204" charset="0"/>
              </a:rPr>
              <a:t>(veille technique)</a:t>
            </a:r>
          </a:p>
        </p:txBody>
      </p:sp>
      <p:pic>
        <p:nvPicPr>
          <p:cNvPr id="2050" name="Picture 2">
            <a:extLst>
              <a:ext uri="{FF2B5EF4-FFF2-40B4-BE49-F238E27FC236}">
                <a16:creationId xmlns:a16="http://schemas.microsoft.com/office/drawing/2014/main" id="{F85792FB-711C-70C2-D95F-115242398794}"/>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43154" y="3014151"/>
            <a:ext cx="419864" cy="41487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que 9" descr="Livres avec un remplissage uni">
            <a:hlinkClick r:id="rId7"/>
            <a:extLst>
              <a:ext uri="{FF2B5EF4-FFF2-40B4-BE49-F238E27FC236}">
                <a16:creationId xmlns:a16="http://schemas.microsoft.com/office/drawing/2014/main" id="{342D8193-D877-1C06-F822-FA8AAE7EA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7404" y="3544751"/>
            <a:ext cx="945216" cy="945216"/>
          </a:xfrm>
          <a:prstGeom prst="rect">
            <a:avLst/>
          </a:prstGeom>
        </p:spPr>
      </p:pic>
      <p:sp>
        <p:nvSpPr>
          <p:cNvPr id="11" name="ZoneTexte 10">
            <a:extLst>
              <a:ext uri="{FF2B5EF4-FFF2-40B4-BE49-F238E27FC236}">
                <a16:creationId xmlns:a16="http://schemas.microsoft.com/office/drawing/2014/main" id="{FF9C5403-59B6-3F04-03D1-9395CECA4719}"/>
              </a:ext>
            </a:extLst>
          </p:cNvPr>
          <p:cNvSpPr txBox="1"/>
          <p:nvPr/>
        </p:nvSpPr>
        <p:spPr>
          <a:xfrm>
            <a:off x="2883735" y="4524532"/>
            <a:ext cx="1832553" cy="276999"/>
          </a:xfrm>
          <a:prstGeom prst="rect">
            <a:avLst/>
          </a:prstGeom>
          <a:noFill/>
        </p:spPr>
        <p:txBody>
          <a:bodyPr wrap="none" rtlCol="0">
            <a:spAutoFit/>
          </a:bodyPr>
          <a:lstStyle/>
          <a:p>
            <a:pPr algn="ctr"/>
            <a:r>
              <a:rPr lang="fr-FR" sz="1200" dirty="0">
                <a:solidFill>
                  <a:schemeClr val="tx1"/>
                </a:solidFill>
                <a:latin typeface="Cabin" panose="020B0604020202020204" charset="0"/>
              </a:rPr>
              <a:t>Spécifications techniques</a:t>
            </a:r>
          </a:p>
        </p:txBody>
      </p:sp>
      <p:pic>
        <p:nvPicPr>
          <p:cNvPr id="12" name="Graphique 11" descr="Livres avec un remplissage uni">
            <a:hlinkClick r:id="rId10"/>
            <a:extLst>
              <a:ext uri="{FF2B5EF4-FFF2-40B4-BE49-F238E27FC236}">
                <a16:creationId xmlns:a16="http://schemas.microsoft.com/office/drawing/2014/main" id="{504E0D36-A36C-0992-65FF-009C26ECCD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328" y="3544750"/>
            <a:ext cx="945216" cy="945215"/>
          </a:xfrm>
          <a:prstGeom prst="rect">
            <a:avLst/>
          </a:prstGeom>
        </p:spPr>
      </p:pic>
      <p:sp>
        <p:nvSpPr>
          <p:cNvPr id="13" name="ZoneTexte 12">
            <a:extLst>
              <a:ext uri="{FF2B5EF4-FFF2-40B4-BE49-F238E27FC236}">
                <a16:creationId xmlns:a16="http://schemas.microsoft.com/office/drawing/2014/main" id="{4756C8D9-163A-A593-F8F1-3ABC63A5BFF9}"/>
              </a:ext>
            </a:extLst>
          </p:cNvPr>
          <p:cNvSpPr txBox="1"/>
          <p:nvPr/>
        </p:nvSpPr>
        <p:spPr>
          <a:xfrm>
            <a:off x="4610853" y="4520020"/>
            <a:ext cx="2052165" cy="276999"/>
          </a:xfrm>
          <a:prstGeom prst="rect">
            <a:avLst/>
          </a:prstGeom>
          <a:noFill/>
        </p:spPr>
        <p:txBody>
          <a:bodyPr wrap="none" rtlCol="0">
            <a:spAutoFit/>
          </a:bodyPr>
          <a:lstStyle/>
          <a:p>
            <a:pPr algn="ctr"/>
            <a:r>
              <a:rPr lang="fr-FR" sz="1200" dirty="0">
                <a:solidFill>
                  <a:schemeClr val="tx1"/>
                </a:solidFill>
                <a:latin typeface="Cabin" panose="020B0604020202020204" charset="0"/>
              </a:rPr>
              <a:t>Spécifications fonctionnelles</a:t>
            </a:r>
          </a:p>
        </p:txBody>
      </p:sp>
      <p:pic>
        <p:nvPicPr>
          <p:cNvPr id="14" name="Picture 2">
            <a:extLst>
              <a:ext uri="{FF2B5EF4-FFF2-40B4-BE49-F238E27FC236}">
                <a16:creationId xmlns:a16="http://schemas.microsoft.com/office/drawing/2014/main" id="{2DC3C679-0962-4770-0253-3EB8645DD5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pic>
        <p:nvPicPr>
          <p:cNvPr id="16" name="Image 15">
            <a:hlinkClick r:id="rId14"/>
            <a:extLst>
              <a:ext uri="{FF2B5EF4-FFF2-40B4-BE49-F238E27FC236}">
                <a16:creationId xmlns:a16="http://schemas.microsoft.com/office/drawing/2014/main" id="{CB9054E5-C7FE-D1F1-402C-33E8F2DC0413}"/>
              </a:ext>
            </a:extLst>
          </p:cNvPr>
          <p:cNvPicPr>
            <a:picLocks noChangeAspect="1"/>
          </p:cNvPicPr>
          <p:nvPr/>
        </p:nvPicPr>
        <p:blipFill>
          <a:blip r:embed="rId15"/>
          <a:stretch>
            <a:fillRect/>
          </a:stretch>
        </p:blipFill>
        <p:spPr>
          <a:xfrm>
            <a:off x="7041375" y="3544750"/>
            <a:ext cx="1026701" cy="945215"/>
          </a:xfrm>
          <a:prstGeom prst="rect">
            <a:avLst/>
          </a:prstGeom>
        </p:spPr>
      </p:pic>
      <p:sp>
        <p:nvSpPr>
          <p:cNvPr id="17" name="ZoneTexte 16">
            <a:extLst>
              <a:ext uri="{FF2B5EF4-FFF2-40B4-BE49-F238E27FC236}">
                <a16:creationId xmlns:a16="http://schemas.microsoft.com/office/drawing/2014/main" id="{2968E70C-4C27-F5BA-8033-D3ADE84FB21B}"/>
              </a:ext>
            </a:extLst>
          </p:cNvPr>
          <p:cNvSpPr txBox="1"/>
          <p:nvPr/>
        </p:nvSpPr>
        <p:spPr>
          <a:xfrm>
            <a:off x="6755467" y="4529592"/>
            <a:ext cx="1534394" cy="276999"/>
          </a:xfrm>
          <a:prstGeom prst="rect">
            <a:avLst/>
          </a:prstGeom>
          <a:noFill/>
        </p:spPr>
        <p:txBody>
          <a:bodyPr wrap="none" rtlCol="0">
            <a:spAutoFit/>
          </a:bodyPr>
          <a:lstStyle/>
          <a:p>
            <a:r>
              <a:rPr lang="fr-FR" sz="1200" dirty="0">
                <a:solidFill>
                  <a:schemeClr val="tx1"/>
                </a:solidFill>
                <a:latin typeface="Cabin" panose="020B0604020202020204" charset="0"/>
              </a:rPr>
              <a:t>Outil de planification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Merci !</a:t>
            </a:r>
            <a:endParaRPr dirty="0"/>
          </a:p>
        </p:txBody>
      </p:sp>
      <p:sp>
        <p:nvSpPr>
          <p:cNvPr id="449" name="Google Shape;449;p47"/>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lang="en" sz="2400" dirty="0">
              <a:solidFill>
                <a:schemeClr val="accent1"/>
              </a:solidFill>
              <a:latin typeface="Bakbak One"/>
              <a:ea typeface="Bakbak One"/>
              <a:cs typeface="Bakbak One"/>
              <a:sym typeface="Bakbak One"/>
            </a:endParaRPr>
          </a:p>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Avez-vous des questions ?</a:t>
            </a:r>
          </a:p>
          <a:p>
            <a:pPr marL="0" lvl="0" indent="0" algn="l" rtl="0">
              <a:spcBef>
                <a:spcPts val="0"/>
              </a:spcBef>
              <a:spcAft>
                <a:spcPts val="1000"/>
              </a:spcAft>
              <a:buNone/>
            </a:pPr>
            <a:br>
              <a:rPr lang="en" sz="2400" dirty="0">
                <a:solidFill>
                  <a:schemeClr val="accent1"/>
                </a:solidFill>
                <a:latin typeface="Bakbak One"/>
                <a:ea typeface="Bakbak One"/>
                <a:cs typeface="Bakbak One"/>
                <a:sym typeface="Bakbak One"/>
              </a:rPr>
            </a:br>
            <a:r>
              <a:rPr lang="en" dirty="0">
                <a:uFill>
                  <a:noFill/>
                </a:uFill>
              </a:rPr>
              <a:t>guillaume.dev</a:t>
            </a:r>
            <a:r>
              <a:rPr lang="en" dirty="0">
                <a:uFill>
                  <a:noFill/>
                </a:uFill>
                <a:hlinkClick r:id="rId4"/>
              </a:rPr>
              <a:t>@webgencia.com</a:t>
            </a:r>
            <a:br>
              <a:rPr lang="en" dirty="0"/>
            </a:br>
            <a:r>
              <a:rPr lang="en" dirty="0"/>
              <a:t>+33 7 96 56 32 97</a:t>
            </a:r>
            <a:br>
              <a:rPr lang="en" dirty="0"/>
            </a:br>
            <a:r>
              <a:rPr lang="en" dirty="0"/>
              <a:t>webgencia.com</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Image 2">
            <a:extLst>
              <a:ext uri="{FF2B5EF4-FFF2-40B4-BE49-F238E27FC236}">
                <a16:creationId xmlns:a16="http://schemas.microsoft.com/office/drawing/2014/main" id="{8D88951A-F619-2DB3-C0DF-E5E5122EDB1E}"/>
              </a:ext>
            </a:extLst>
          </p:cNvPr>
          <p:cNvPicPr>
            <a:picLocks noChangeAspect="1"/>
          </p:cNvPicPr>
          <p:nvPr/>
        </p:nvPicPr>
        <p:blipFill>
          <a:blip r:embed="rId3"/>
          <a:stretch>
            <a:fillRect/>
          </a:stretch>
        </p:blipFill>
        <p:spPr>
          <a:xfrm>
            <a:off x="5337125" y="0"/>
            <a:ext cx="3806875" cy="5143500"/>
          </a:xfrm>
          <a:prstGeom prst="rect">
            <a:avLst/>
          </a:prstGeom>
        </p:spPr>
      </p:pic>
      <p:sp>
        <p:nvSpPr>
          <p:cNvPr id="216" name="Google Shape;216;p31"/>
          <p:cNvSpPr/>
          <p:nvPr/>
        </p:nvSpPr>
        <p:spPr>
          <a:xfrm rot="-5400000" flipH="1">
            <a:off x="773550" y="-779400"/>
            <a:ext cx="5155200" cy="6702300"/>
          </a:xfrm>
          <a:prstGeom prst="rect">
            <a:avLst/>
          </a:prstGeom>
          <a:gradFill>
            <a:gsLst>
              <a:gs pos="0">
                <a:srgbClr val="322825"/>
              </a:gs>
              <a:gs pos="81000">
                <a:schemeClr val="lt1"/>
              </a:gs>
              <a:gs pos="77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txBox="1">
            <a:spLocks noGrp="1"/>
          </p:cNvSpPr>
          <p:nvPr>
            <p:ph type="title"/>
          </p:nvPr>
        </p:nvSpPr>
        <p:spPr>
          <a:xfrm>
            <a:off x="838925" y="1327075"/>
            <a:ext cx="4498200" cy="6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18" name="Google Shape;218;p31"/>
          <p:cNvSpPr txBox="1">
            <a:spLocks noGrp="1"/>
          </p:cNvSpPr>
          <p:nvPr>
            <p:ph type="body" idx="1"/>
          </p:nvPr>
        </p:nvSpPr>
        <p:spPr>
          <a:xfrm>
            <a:off x="838925" y="2026625"/>
            <a:ext cx="4498200" cy="120955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Webgencia a été sollicitée par Qwenta pour l’élaboration d’un site « Menu Maker ». Le site web doit permettre aux restaurateurs d’afficher et de personnaliser facilement leurs menus.</a:t>
            </a:r>
          </a:p>
          <a:p>
            <a:pPr marL="0" lvl="0" indent="0" algn="just" rtl="0">
              <a:spcBef>
                <a:spcPts val="0"/>
              </a:spcBef>
              <a:spcAft>
                <a:spcPts val="0"/>
              </a:spcAft>
              <a:buNone/>
            </a:pPr>
            <a:r>
              <a:rPr lang="fr-FR" dirty="0"/>
              <a:t>La première mission est de préparer et de planifier ce projet.</a:t>
            </a:r>
            <a:endParaRPr dirty="0"/>
          </a:p>
        </p:txBody>
      </p:sp>
      <p:pic>
        <p:nvPicPr>
          <p:cNvPr id="4" name="Picture 2">
            <a:extLst>
              <a:ext uri="{FF2B5EF4-FFF2-40B4-BE49-F238E27FC236}">
                <a16:creationId xmlns:a16="http://schemas.microsoft.com/office/drawing/2014/main" id="{84A944FF-C112-10FC-9A62-CEDE23A63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427586" y="367125"/>
            <a:ext cx="828882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Veille technique dédiée au Menu Maker</a:t>
            </a:r>
            <a:endParaRPr dirty="0"/>
          </a:p>
        </p:txBody>
      </p:sp>
      <p:sp>
        <p:nvSpPr>
          <p:cNvPr id="232" name="Google Shape;232;p33"/>
          <p:cNvSpPr txBox="1">
            <a:spLocks noGrp="1"/>
          </p:cNvSpPr>
          <p:nvPr>
            <p:ph type="subTitle" idx="1"/>
          </p:nvPr>
        </p:nvSpPr>
        <p:spPr>
          <a:xfrm>
            <a:off x="226490" y="1042759"/>
            <a:ext cx="8691016"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Comment avons-nous organisé une veille dédiée au projet ?</a:t>
            </a:r>
            <a:endParaRPr dirty="0"/>
          </a:p>
        </p:txBody>
      </p:sp>
      <p:sp>
        <p:nvSpPr>
          <p:cNvPr id="234" name="Google Shape;234;p33"/>
          <p:cNvSpPr txBox="1">
            <a:spLocks noGrp="1"/>
          </p:cNvSpPr>
          <p:nvPr>
            <p:ph type="subTitle" idx="3"/>
          </p:nvPr>
        </p:nvSpPr>
        <p:spPr>
          <a:xfrm>
            <a:off x="1697248" y="1634291"/>
            <a:ext cx="5749500" cy="72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sz="1400" dirty="0"/>
              <a:t>Pour le projet de Qwenta, une veille technique a été configurée afin que toutes les informations et actualités importantes soient à portée de main de notre équipe.</a:t>
            </a:r>
          </a:p>
        </p:txBody>
      </p:sp>
      <p:sp>
        <p:nvSpPr>
          <p:cNvPr id="15" name="Google Shape;1105;p121">
            <a:extLst>
              <a:ext uri="{FF2B5EF4-FFF2-40B4-BE49-F238E27FC236}">
                <a16:creationId xmlns:a16="http://schemas.microsoft.com/office/drawing/2014/main" id="{4F8ED7EF-292E-2E85-A22A-ABA8AF0FFEDF}"/>
              </a:ext>
            </a:extLst>
          </p:cNvPr>
          <p:cNvSpPr/>
          <p:nvPr/>
        </p:nvSpPr>
        <p:spPr>
          <a:xfrm rot="5400000">
            <a:off x="2692798" y="2456589"/>
            <a:ext cx="1449329" cy="1482993"/>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solidFill>
            <a:srgbClr val="F8D668"/>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7" name="Google Shape;1119;p121">
            <a:extLst>
              <a:ext uri="{FF2B5EF4-FFF2-40B4-BE49-F238E27FC236}">
                <a16:creationId xmlns:a16="http://schemas.microsoft.com/office/drawing/2014/main" id="{C505755E-C41D-E65B-12F6-6D5B970B4D69}"/>
              </a:ext>
            </a:extLst>
          </p:cNvPr>
          <p:cNvSpPr/>
          <p:nvPr/>
        </p:nvSpPr>
        <p:spPr>
          <a:xfrm rot="5400000">
            <a:off x="4906682" y="3552928"/>
            <a:ext cx="1470539" cy="1482991"/>
          </a:xfrm>
          <a:custGeom>
            <a:avLst/>
            <a:gdLst/>
            <a:ahLst/>
            <a:cxnLst/>
            <a:rect l="l" t="t" r="r" b="b"/>
            <a:pathLst>
              <a:path w="31934" h="27693" extrusionOk="0">
                <a:moveTo>
                  <a:pt x="7959" y="1"/>
                </a:moveTo>
                <a:lnTo>
                  <a:pt x="1" y="13847"/>
                </a:lnTo>
                <a:lnTo>
                  <a:pt x="7959" y="27692"/>
                </a:lnTo>
                <a:lnTo>
                  <a:pt x="23991" y="27692"/>
                </a:lnTo>
                <a:lnTo>
                  <a:pt x="31934" y="13847"/>
                </a:lnTo>
                <a:lnTo>
                  <a:pt x="23991" y="1"/>
                </a:lnTo>
                <a:close/>
              </a:path>
            </a:pathLst>
          </a:custGeom>
          <a:solidFill>
            <a:srgbClr val="FFC000"/>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8" name="Google Shape;1105;p121">
            <a:extLst>
              <a:ext uri="{FF2B5EF4-FFF2-40B4-BE49-F238E27FC236}">
                <a16:creationId xmlns:a16="http://schemas.microsoft.com/office/drawing/2014/main" id="{468870BA-0CDF-953B-7D3B-C284C41441CA}"/>
              </a:ext>
            </a:extLst>
          </p:cNvPr>
          <p:cNvSpPr/>
          <p:nvPr/>
        </p:nvSpPr>
        <p:spPr>
          <a:xfrm rot="5400000">
            <a:off x="5644569" y="2451315"/>
            <a:ext cx="1470537" cy="1482993"/>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solidFill>
            <a:srgbClr val="F8D668"/>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9" name="Google Shape;1125;p121">
            <a:extLst>
              <a:ext uri="{FF2B5EF4-FFF2-40B4-BE49-F238E27FC236}">
                <a16:creationId xmlns:a16="http://schemas.microsoft.com/office/drawing/2014/main" id="{DDB40DB5-E1FF-812F-0819-54921CF469CA}"/>
              </a:ext>
            </a:extLst>
          </p:cNvPr>
          <p:cNvSpPr/>
          <p:nvPr/>
        </p:nvSpPr>
        <p:spPr>
          <a:xfrm rot="5400000">
            <a:off x="3429633" y="3546040"/>
            <a:ext cx="1458653" cy="1482993"/>
          </a:xfrm>
          <a:custGeom>
            <a:avLst/>
            <a:gdLst/>
            <a:ahLst/>
            <a:cxnLst/>
            <a:rect l="l" t="t" r="r" b="b"/>
            <a:pathLst>
              <a:path w="31934" h="27693" extrusionOk="0">
                <a:moveTo>
                  <a:pt x="7959" y="0"/>
                </a:moveTo>
                <a:lnTo>
                  <a:pt x="1" y="13846"/>
                </a:lnTo>
                <a:lnTo>
                  <a:pt x="7959" y="27692"/>
                </a:lnTo>
                <a:lnTo>
                  <a:pt x="23991" y="27692"/>
                </a:lnTo>
                <a:lnTo>
                  <a:pt x="31934" y="13846"/>
                </a:lnTo>
                <a:lnTo>
                  <a:pt x="23991" y="0"/>
                </a:lnTo>
                <a:close/>
              </a:path>
            </a:pathLst>
          </a:custGeom>
          <a:solidFill>
            <a:srgbClr val="FFC000"/>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1" name="Google Shape;1127;p121">
            <a:extLst>
              <a:ext uri="{FF2B5EF4-FFF2-40B4-BE49-F238E27FC236}">
                <a16:creationId xmlns:a16="http://schemas.microsoft.com/office/drawing/2014/main" id="{85B899B0-529B-D6E9-663E-8F456BB8640F}"/>
              </a:ext>
            </a:extLst>
          </p:cNvPr>
          <p:cNvSpPr/>
          <p:nvPr/>
        </p:nvSpPr>
        <p:spPr>
          <a:xfrm rot="5400000">
            <a:off x="1946638" y="3546986"/>
            <a:ext cx="1458656" cy="1482993"/>
          </a:xfrm>
          <a:custGeom>
            <a:avLst/>
            <a:gdLst/>
            <a:ahLst/>
            <a:cxnLst/>
            <a:rect l="l" t="t" r="r" b="b"/>
            <a:pathLst>
              <a:path w="31934" h="27692" extrusionOk="0">
                <a:moveTo>
                  <a:pt x="7959" y="0"/>
                </a:moveTo>
                <a:lnTo>
                  <a:pt x="1" y="13846"/>
                </a:lnTo>
                <a:lnTo>
                  <a:pt x="7959" y="27692"/>
                </a:lnTo>
                <a:lnTo>
                  <a:pt x="23991" y="27692"/>
                </a:lnTo>
                <a:lnTo>
                  <a:pt x="31934" y="13846"/>
                </a:lnTo>
                <a:lnTo>
                  <a:pt x="23991" y="0"/>
                </a:lnTo>
                <a:close/>
              </a:path>
            </a:pathLst>
          </a:custGeom>
          <a:solidFill>
            <a:srgbClr val="FFC000"/>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2" name="Google Shape;1128;p121">
            <a:extLst>
              <a:ext uri="{FF2B5EF4-FFF2-40B4-BE49-F238E27FC236}">
                <a16:creationId xmlns:a16="http://schemas.microsoft.com/office/drawing/2014/main" id="{F780230D-6DFC-3BF9-248A-3476E1CF0609}"/>
              </a:ext>
            </a:extLst>
          </p:cNvPr>
          <p:cNvSpPr txBox="1"/>
          <p:nvPr/>
        </p:nvSpPr>
        <p:spPr>
          <a:xfrm>
            <a:off x="2126893" y="4207822"/>
            <a:ext cx="1039713" cy="400809"/>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fr-FR" sz="1200" dirty="0">
                <a:solidFill>
                  <a:schemeClr val="bg1"/>
                </a:solidFill>
                <a:latin typeface="Cabin" panose="020B0604020202020204" charset="0"/>
                <a:ea typeface="Roboto Condensed Light"/>
                <a:cs typeface="Roboto Condensed Light"/>
                <a:sym typeface="Roboto Condensed Light"/>
              </a:rPr>
              <a:t>Outil pour organiser et explorer des ressources</a:t>
            </a:r>
            <a:endParaRPr sz="1200" dirty="0">
              <a:solidFill>
                <a:schemeClr val="bg1"/>
              </a:solidFill>
              <a:latin typeface="Cabin" panose="020B0604020202020204" charset="0"/>
              <a:ea typeface="Roboto Condensed Light"/>
              <a:cs typeface="Roboto Condensed Light"/>
              <a:sym typeface="Roboto Condensed Light"/>
            </a:endParaRPr>
          </a:p>
        </p:txBody>
      </p:sp>
      <p:sp>
        <p:nvSpPr>
          <p:cNvPr id="23" name="Google Shape;1129;p121">
            <a:extLst>
              <a:ext uri="{FF2B5EF4-FFF2-40B4-BE49-F238E27FC236}">
                <a16:creationId xmlns:a16="http://schemas.microsoft.com/office/drawing/2014/main" id="{680FEFF9-CC55-EC89-E337-5E3748337411}"/>
              </a:ext>
            </a:extLst>
          </p:cNvPr>
          <p:cNvSpPr/>
          <p:nvPr/>
        </p:nvSpPr>
        <p:spPr>
          <a:xfrm rot="5400000">
            <a:off x="4171128" y="2451925"/>
            <a:ext cx="1458656" cy="1482993"/>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8D668"/>
          </a:solidFill>
          <a:ln w="19050"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5" name="Google Shape;1132;p121">
            <a:extLst>
              <a:ext uri="{FF2B5EF4-FFF2-40B4-BE49-F238E27FC236}">
                <a16:creationId xmlns:a16="http://schemas.microsoft.com/office/drawing/2014/main" id="{0D1C3DEC-E89F-C2F1-2E0E-B86FFEB1D403}"/>
              </a:ext>
            </a:extLst>
          </p:cNvPr>
          <p:cNvSpPr txBox="1"/>
          <p:nvPr/>
        </p:nvSpPr>
        <p:spPr>
          <a:xfrm>
            <a:off x="5050088" y="4161695"/>
            <a:ext cx="1233897" cy="400809"/>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fr-FR" sz="1200" dirty="0">
                <a:solidFill>
                  <a:schemeClr val="bg1"/>
                </a:solidFill>
                <a:latin typeface="Cabin" panose="020B0604020202020204" charset="0"/>
                <a:ea typeface="Roboto Condensed Light"/>
                <a:cs typeface="Roboto Condensed Light"/>
                <a:sym typeface="Roboto Condensed Light"/>
              </a:rPr>
              <a:t>Plateforme de veille technologique personnalisable</a:t>
            </a:r>
            <a:endParaRPr sz="1200" dirty="0">
              <a:solidFill>
                <a:schemeClr val="bg1"/>
              </a:solidFill>
              <a:latin typeface="Cabin" panose="020B0604020202020204" charset="0"/>
              <a:ea typeface="Roboto Condensed Light"/>
              <a:cs typeface="Roboto Condensed Light"/>
              <a:sym typeface="Roboto Condensed Light"/>
            </a:endParaRPr>
          </a:p>
        </p:txBody>
      </p:sp>
      <p:sp>
        <p:nvSpPr>
          <p:cNvPr id="26" name="Google Shape;1133;p121">
            <a:extLst>
              <a:ext uri="{FF2B5EF4-FFF2-40B4-BE49-F238E27FC236}">
                <a16:creationId xmlns:a16="http://schemas.microsoft.com/office/drawing/2014/main" id="{2E5BA5CF-D2C9-D722-2647-2B23505C515B}"/>
              </a:ext>
            </a:extLst>
          </p:cNvPr>
          <p:cNvSpPr txBox="1"/>
          <p:nvPr/>
        </p:nvSpPr>
        <p:spPr>
          <a:xfrm>
            <a:off x="3622286" y="4145423"/>
            <a:ext cx="1099279" cy="525605"/>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1600"/>
              </a:spcAft>
              <a:buClr>
                <a:schemeClr val="dk1"/>
              </a:buClr>
              <a:buSzPts val="1100"/>
              <a:buFont typeface="Arial"/>
              <a:buNone/>
            </a:pPr>
            <a:r>
              <a:rPr lang="fr-FR" sz="1200" dirty="0">
                <a:solidFill>
                  <a:schemeClr val="bg1"/>
                </a:solidFill>
                <a:latin typeface="Cabin" panose="020B0604020202020204" charset="0"/>
                <a:ea typeface="Roboto Condensed Light"/>
                <a:cs typeface="Roboto Condensed Light"/>
                <a:sym typeface="Roboto Condensed Light"/>
              </a:rPr>
              <a:t>Permet de filtrer les recherches par actualité</a:t>
            </a:r>
            <a:endParaRPr sz="1200" dirty="0">
              <a:solidFill>
                <a:schemeClr val="bg1"/>
              </a:solidFill>
              <a:latin typeface="Cabin" panose="020B0604020202020204" charset="0"/>
              <a:ea typeface="Roboto Condensed Light"/>
              <a:cs typeface="Roboto Condensed Light"/>
              <a:sym typeface="Roboto Condensed Light"/>
            </a:endParaRPr>
          </a:p>
        </p:txBody>
      </p:sp>
      <p:pic>
        <p:nvPicPr>
          <p:cNvPr id="28" name="Image 27">
            <a:extLst>
              <a:ext uri="{FF2B5EF4-FFF2-40B4-BE49-F238E27FC236}">
                <a16:creationId xmlns:a16="http://schemas.microsoft.com/office/drawing/2014/main" id="{EA2D1CF9-BEB2-FE2F-478C-1D074EE51CA1}"/>
              </a:ext>
            </a:extLst>
          </p:cNvPr>
          <p:cNvPicPr>
            <a:picLocks noChangeAspect="1"/>
          </p:cNvPicPr>
          <p:nvPr/>
        </p:nvPicPr>
        <p:blipFill>
          <a:blip r:embed="rId3"/>
          <a:stretch>
            <a:fillRect/>
          </a:stretch>
        </p:blipFill>
        <p:spPr>
          <a:xfrm>
            <a:off x="2981030" y="2998256"/>
            <a:ext cx="872866" cy="389109"/>
          </a:xfrm>
          <a:prstGeom prst="rect">
            <a:avLst/>
          </a:prstGeom>
          <a:noFill/>
          <a:ln>
            <a:noFill/>
          </a:ln>
        </p:spPr>
      </p:pic>
      <p:pic>
        <p:nvPicPr>
          <p:cNvPr id="29" name="Image 28">
            <a:extLst>
              <a:ext uri="{FF2B5EF4-FFF2-40B4-BE49-F238E27FC236}">
                <a16:creationId xmlns:a16="http://schemas.microsoft.com/office/drawing/2014/main" id="{74B61300-2EE7-2DCD-0A9C-8DCA303CFBC7}"/>
              </a:ext>
            </a:extLst>
          </p:cNvPr>
          <p:cNvPicPr>
            <a:picLocks noChangeAspect="1"/>
          </p:cNvPicPr>
          <p:nvPr/>
        </p:nvPicPr>
        <p:blipFill>
          <a:blip r:embed="rId4"/>
          <a:stretch>
            <a:fillRect/>
          </a:stretch>
        </p:blipFill>
        <p:spPr>
          <a:xfrm>
            <a:off x="4535905" y="2999499"/>
            <a:ext cx="729102" cy="391356"/>
          </a:xfrm>
          <a:prstGeom prst="rect">
            <a:avLst/>
          </a:prstGeom>
          <a:noFill/>
          <a:ln>
            <a:noFill/>
          </a:ln>
        </p:spPr>
      </p:pic>
      <p:pic>
        <p:nvPicPr>
          <p:cNvPr id="34" name="Image 33">
            <a:extLst>
              <a:ext uri="{FF2B5EF4-FFF2-40B4-BE49-F238E27FC236}">
                <a16:creationId xmlns:a16="http://schemas.microsoft.com/office/drawing/2014/main" id="{F8AB8982-5988-431C-42D2-9FFF33B5E88F}"/>
              </a:ext>
            </a:extLst>
          </p:cNvPr>
          <p:cNvPicPr>
            <a:picLocks noChangeAspect="1"/>
          </p:cNvPicPr>
          <p:nvPr/>
        </p:nvPicPr>
        <p:blipFill>
          <a:blip r:embed="rId5"/>
          <a:stretch>
            <a:fillRect/>
          </a:stretch>
        </p:blipFill>
        <p:spPr>
          <a:xfrm>
            <a:off x="5950319" y="3097297"/>
            <a:ext cx="890839" cy="191025"/>
          </a:xfrm>
          <a:prstGeom prst="rect">
            <a:avLst/>
          </a:prstGeom>
          <a:noFill/>
          <a:ln>
            <a:noFill/>
          </a:ln>
        </p:spPr>
      </p:pic>
      <p:pic>
        <p:nvPicPr>
          <p:cNvPr id="35" name="Picture 2">
            <a:extLst>
              <a:ext uri="{FF2B5EF4-FFF2-40B4-BE49-F238E27FC236}">
                <a16:creationId xmlns:a16="http://schemas.microsoft.com/office/drawing/2014/main" id="{580372A1-6F86-E99C-403D-44FBAA9B3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52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idx="4294967295"/>
          </p:nvPr>
        </p:nvSpPr>
        <p:spPr>
          <a:xfrm>
            <a:off x="427037" y="380160"/>
            <a:ext cx="8289925"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Partage des informations de la veille</a:t>
            </a:r>
            <a:endParaRPr dirty="0"/>
          </a:p>
        </p:txBody>
      </p:sp>
      <p:sp>
        <p:nvSpPr>
          <p:cNvPr id="232" name="Google Shape;232;p33"/>
          <p:cNvSpPr txBox="1">
            <a:spLocks noGrp="1"/>
          </p:cNvSpPr>
          <p:nvPr>
            <p:ph type="subTitle" idx="4294967295"/>
          </p:nvPr>
        </p:nvSpPr>
        <p:spPr>
          <a:xfrm>
            <a:off x="892765" y="1029941"/>
            <a:ext cx="7358468" cy="5730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2400" dirty="0">
                <a:solidFill>
                  <a:schemeClr val="accent1"/>
                </a:solidFill>
                <a:latin typeface="Bakbak One" panose="020B0604020202020204" charset="0"/>
                <a:cs typeface="Bakbak One" panose="020B0604020202020204" charset="0"/>
              </a:rPr>
              <a:t>Comment allons-nous partager les informations ?</a:t>
            </a:r>
          </a:p>
        </p:txBody>
      </p:sp>
      <p:pic>
        <p:nvPicPr>
          <p:cNvPr id="35" name="Picture 2">
            <a:extLst>
              <a:ext uri="{FF2B5EF4-FFF2-40B4-BE49-F238E27FC236}">
                <a16:creationId xmlns:a16="http://schemas.microsoft.com/office/drawing/2014/main" id="{580372A1-6F86-E99C-403D-44FBAA9B3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389B970-7034-D438-949A-CEA753CC86AF}"/>
              </a:ext>
            </a:extLst>
          </p:cNvPr>
          <p:cNvSpPr txBox="1"/>
          <p:nvPr/>
        </p:nvSpPr>
        <p:spPr>
          <a:xfrm>
            <a:off x="258417" y="1679722"/>
            <a:ext cx="3836212" cy="2031325"/>
          </a:xfrm>
          <a:prstGeom prst="rect">
            <a:avLst/>
          </a:prstGeom>
          <a:noFill/>
        </p:spPr>
        <p:txBody>
          <a:bodyPr wrap="square" rtlCol="0">
            <a:spAutoFit/>
          </a:bodyPr>
          <a:lstStyle/>
          <a:p>
            <a:pPr algn="just"/>
            <a:r>
              <a:rPr lang="fr-FR" dirty="0">
                <a:solidFill>
                  <a:schemeClr val="tx1"/>
                </a:solidFill>
                <a:latin typeface="Cabin" panose="020B0604020202020204" charset="0"/>
              </a:rPr>
              <a:t>Le partage d’informations sera effectué sur la plateforme Pearltrees.</a:t>
            </a:r>
          </a:p>
          <a:p>
            <a:pPr algn="just"/>
            <a:r>
              <a:rPr lang="fr-FR" dirty="0">
                <a:solidFill>
                  <a:schemeClr val="tx1"/>
                </a:solidFill>
                <a:latin typeface="Cabin" panose="020B0604020202020204" charset="0"/>
              </a:rPr>
              <a:t>Pearltrees permet d’organiser et de trier des informations que l’on peut repartager avec les membres de l’équipe de Webgencia. Nous pouvons aussi vous donner accès à cet outil pour vous permettre de suivre avec nous les informations que nous allons utiliser pour créer votre projet.</a:t>
            </a:r>
          </a:p>
        </p:txBody>
      </p:sp>
      <p:pic>
        <p:nvPicPr>
          <p:cNvPr id="8" name="Image 7">
            <a:extLst>
              <a:ext uri="{FF2B5EF4-FFF2-40B4-BE49-F238E27FC236}">
                <a16:creationId xmlns:a16="http://schemas.microsoft.com/office/drawing/2014/main" id="{ED9A9C2D-8A0C-C33C-C0B9-2E8EB060B9D2}"/>
              </a:ext>
            </a:extLst>
          </p:cNvPr>
          <p:cNvPicPr>
            <a:picLocks noChangeAspect="1"/>
          </p:cNvPicPr>
          <p:nvPr/>
        </p:nvPicPr>
        <p:blipFill>
          <a:blip r:embed="rId4"/>
          <a:stretch>
            <a:fillRect/>
          </a:stretch>
        </p:blipFill>
        <p:spPr>
          <a:xfrm>
            <a:off x="2648943" y="3657800"/>
            <a:ext cx="6068019" cy="1202300"/>
          </a:xfrm>
          <a:prstGeom prst="rect">
            <a:avLst/>
          </a:prstGeom>
        </p:spPr>
      </p:pic>
    </p:spTree>
    <p:extLst>
      <p:ext uri="{BB962C8B-B14F-4D97-AF65-F5344CB8AC3E}">
        <p14:creationId xmlns:p14="http://schemas.microsoft.com/office/powerpoint/2010/main" val="92216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36"/>
          <p:cNvSpPr txBox="1">
            <a:spLocks noGrp="1"/>
          </p:cNvSpPr>
          <p:nvPr>
            <p:ph type="subTitle" idx="5"/>
          </p:nvPr>
        </p:nvSpPr>
        <p:spPr>
          <a:xfrm>
            <a:off x="719997" y="3535981"/>
            <a:ext cx="2440800" cy="16075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Cette base de données est couramment associée à Node.js et React. Cela est du à l’utilisation du format JSON qui est un dérivé du JavaScript ce qui permet d’avoir une manipulation des données facilitée et une communication efficace avec le Backend.</a:t>
            </a:r>
            <a:endParaRPr dirty="0"/>
          </a:p>
        </p:txBody>
      </p:sp>
      <p:sp>
        <p:nvSpPr>
          <p:cNvPr id="267" name="Google Shape;267;p36"/>
          <p:cNvSpPr txBox="1">
            <a:spLocks noGrp="1"/>
          </p:cNvSpPr>
          <p:nvPr>
            <p:ph type="subTitle" idx="1"/>
          </p:nvPr>
        </p:nvSpPr>
        <p:spPr>
          <a:xfrm>
            <a:off x="746920" y="2160973"/>
            <a:ext cx="2440800" cy="1070985"/>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fr-FR" dirty="0"/>
              <a:t>Nous avons choisi ce Framework de JavaScript pour ses performances optimisées, ses composants réutilisables et son large choix de bibliothèques.</a:t>
            </a:r>
            <a:endParaRPr dirty="0"/>
          </a:p>
        </p:txBody>
      </p:sp>
      <p:sp>
        <p:nvSpPr>
          <p:cNvPr id="269" name="Google Shape;269;p36"/>
          <p:cNvSpPr txBox="1">
            <a:spLocks noGrp="1"/>
          </p:cNvSpPr>
          <p:nvPr>
            <p:ph type="title"/>
          </p:nvPr>
        </p:nvSpPr>
        <p:spPr>
          <a:xfrm>
            <a:off x="719997" y="4510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technologies utilisées</a:t>
            </a:r>
            <a:endParaRPr dirty="0"/>
          </a:p>
        </p:txBody>
      </p:sp>
      <p:sp>
        <p:nvSpPr>
          <p:cNvPr id="272" name="Google Shape;272;p36"/>
          <p:cNvSpPr txBox="1">
            <a:spLocks noGrp="1"/>
          </p:cNvSpPr>
          <p:nvPr>
            <p:ph type="subTitle" idx="2"/>
          </p:nvPr>
        </p:nvSpPr>
        <p:spPr>
          <a:xfrm>
            <a:off x="3311483" y="2769973"/>
            <a:ext cx="2440800" cy="121347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Nous avons décidé d’utiliser ce langage, car il est lui aussi en JavaScript, ce qui permet d’avoir des meilleures performances et une meilleure cohérence dans l’écosystème du site web.</a:t>
            </a:r>
            <a:endParaRPr dirty="0"/>
          </a:p>
        </p:txBody>
      </p:sp>
      <p:sp>
        <p:nvSpPr>
          <p:cNvPr id="273" name="Google Shape;273;p36"/>
          <p:cNvSpPr txBox="1">
            <a:spLocks noGrp="1"/>
          </p:cNvSpPr>
          <p:nvPr>
            <p:ph type="subTitle" idx="3"/>
          </p:nvPr>
        </p:nvSpPr>
        <p:spPr>
          <a:xfrm>
            <a:off x="5876046" y="1865441"/>
            <a:ext cx="2440800" cy="12134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Ce Framework Backend est parfait pour la création de sites web modernes et performants. L’allier avec React nous permet d’avoir une structure de code plus légère et facilite la création et la liaison d’API.</a:t>
            </a:r>
            <a:endParaRPr dirty="0"/>
          </a:p>
        </p:txBody>
      </p:sp>
      <p:sp>
        <p:nvSpPr>
          <p:cNvPr id="274" name="Google Shape;274;p36"/>
          <p:cNvSpPr txBox="1">
            <a:spLocks noGrp="1"/>
          </p:cNvSpPr>
          <p:nvPr>
            <p:ph type="subTitle" idx="6"/>
          </p:nvPr>
        </p:nvSpPr>
        <p:spPr>
          <a:xfrm>
            <a:off x="5876046" y="3376710"/>
            <a:ext cx="2440800" cy="17392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Nous avons opté pour l’utilisation d’une deuxième base de données pour le site afin d’accélérer le développement et gagner en performance en ne stockant pas tout chez MongoDB. Nous utiliserons également </a:t>
            </a:r>
            <a:r>
              <a:rPr lang="fr-FR" dirty="0" err="1"/>
              <a:t>Firebase</a:t>
            </a:r>
            <a:r>
              <a:rPr lang="fr-FR" dirty="0"/>
              <a:t>   pour l’hébergement et l’authentification.</a:t>
            </a:r>
            <a:endParaRPr dirty="0"/>
          </a:p>
        </p:txBody>
      </p:sp>
      <p:sp>
        <p:nvSpPr>
          <p:cNvPr id="3" name="ZoneTexte 2">
            <a:extLst>
              <a:ext uri="{FF2B5EF4-FFF2-40B4-BE49-F238E27FC236}">
                <a16:creationId xmlns:a16="http://schemas.microsoft.com/office/drawing/2014/main" id="{CB1BAC2B-D042-999D-A01B-CE4D5B62A7DD}"/>
              </a:ext>
            </a:extLst>
          </p:cNvPr>
          <p:cNvSpPr txBox="1"/>
          <p:nvPr/>
        </p:nvSpPr>
        <p:spPr>
          <a:xfrm>
            <a:off x="632090" y="1073455"/>
            <a:ext cx="7879813" cy="830997"/>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Quelles sont les technologies utilisées et comment les avons-nous choisies ?  </a:t>
            </a:r>
          </a:p>
        </p:txBody>
      </p:sp>
      <p:pic>
        <p:nvPicPr>
          <p:cNvPr id="11" name="Image 10">
            <a:extLst>
              <a:ext uri="{FF2B5EF4-FFF2-40B4-BE49-F238E27FC236}">
                <a16:creationId xmlns:a16="http://schemas.microsoft.com/office/drawing/2014/main" id="{659FDF53-8AC9-AD13-EDBA-9BF8ACE65240}"/>
              </a:ext>
            </a:extLst>
          </p:cNvPr>
          <p:cNvPicPr>
            <a:picLocks noChangeAspect="1"/>
          </p:cNvPicPr>
          <p:nvPr/>
        </p:nvPicPr>
        <p:blipFill>
          <a:blip r:embed="rId3"/>
          <a:stretch>
            <a:fillRect/>
          </a:stretch>
        </p:blipFill>
        <p:spPr>
          <a:xfrm>
            <a:off x="4041271" y="2384217"/>
            <a:ext cx="981224" cy="408324"/>
          </a:xfrm>
          <a:prstGeom prst="rect">
            <a:avLst/>
          </a:prstGeom>
        </p:spPr>
      </p:pic>
      <p:pic>
        <p:nvPicPr>
          <p:cNvPr id="13" name="Image 12">
            <a:extLst>
              <a:ext uri="{FF2B5EF4-FFF2-40B4-BE49-F238E27FC236}">
                <a16:creationId xmlns:a16="http://schemas.microsoft.com/office/drawing/2014/main" id="{DB19EB2F-0B2A-6B0A-F2CB-1EF7E9AAE425}"/>
              </a:ext>
            </a:extLst>
          </p:cNvPr>
          <p:cNvPicPr>
            <a:picLocks noChangeAspect="1"/>
          </p:cNvPicPr>
          <p:nvPr/>
        </p:nvPicPr>
        <p:blipFill>
          <a:blip r:embed="rId4"/>
          <a:stretch>
            <a:fillRect/>
          </a:stretch>
        </p:blipFill>
        <p:spPr>
          <a:xfrm>
            <a:off x="1600076" y="1851855"/>
            <a:ext cx="734487" cy="351221"/>
          </a:xfrm>
          <a:prstGeom prst="rect">
            <a:avLst/>
          </a:prstGeom>
        </p:spPr>
      </p:pic>
      <p:pic>
        <p:nvPicPr>
          <p:cNvPr id="15" name="Image 14">
            <a:extLst>
              <a:ext uri="{FF2B5EF4-FFF2-40B4-BE49-F238E27FC236}">
                <a16:creationId xmlns:a16="http://schemas.microsoft.com/office/drawing/2014/main" id="{88E682C6-EB8F-6C88-E383-282937EE5FB5}"/>
              </a:ext>
            </a:extLst>
          </p:cNvPr>
          <p:cNvPicPr>
            <a:picLocks noChangeAspect="1"/>
          </p:cNvPicPr>
          <p:nvPr/>
        </p:nvPicPr>
        <p:blipFill>
          <a:blip r:embed="rId5"/>
          <a:stretch>
            <a:fillRect/>
          </a:stretch>
        </p:blipFill>
        <p:spPr>
          <a:xfrm>
            <a:off x="1224127" y="3289745"/>
            <a:ext cx="1432537" cy="322681"/>
          </a:xfrm>
          <a:prstGeom prst="rect">
            <a:avLst/>
          </a:prstGeom>
        </p:spPr>
      </p:pic>
      <p:pic>
        <p:nvPicPr>
          <p:cNvPr id="21" name="Image 20">
            <a:extLst>
              <a:ext uri="{FF2B5EF4-FFF2-40B4-BE49-F238E27FC236}">
                <a16:creationId xmlns:a16="http://schemas.microsoft.com/office/drawing/2014/main" id="{AAEBCD11-96DB-A111-B3A3-6162504C36E3}"/>
              </a:ext>
            </a:extLst>
          </p:cNvPr>
          <p:cNvPicPr>
            <a:picLocks noChangeAspect="1"/>
          </p:cNvPicPr>
          <p:nvPr/>
        </p:nvPicPr>
        <p:blipFill>
          <a:blip r:embed="rId6"/>
          <a:stretch>
            <a:fillRect/>
          </a:stretch>
        </p:blipFill>
        <p:spPr>
          <a:xfrm>
            <a:off x="6474846" y="1575069"/>
            <a:ext cx="1337863" cy="351221"/>
          </a:xfrm>
          <a:prstGeom prst="rect">
            <a:avLst/>
          </a:prstGeom>
        </p:spPr>
      </p:pic>
      <p:pic>
        <p:nvPicPr>
          <p:cNvPr id="23" name="Image 22">
            <a:extLst>
              <a:ext uri="{FF2B5EF4-FFF2-40B4-BE49-F238E27FC236}">
                <a16:creationId xmlns:a16="http://schemas.microsoft.com/office/drawing/2014/main" id="{B18AB65E-5914-A858-D2B7-B8AACB97CEB9}"/>
              </a:ext>
            </a:extLst>
          </p:cNvPr>
          <p:cNvPicPr>
            <a:picLocks noChangeAspect="1"/>
          </p:cNvPicPr>
          <p:nvPr/>
        </p:nvPicPr>
        <p:blipFill>
          <a:blip r:embed="rId7"/>
          <a:stretch>
            <a:fillRect/>
          </a:stretch>
        </p:blipFill>
        <p:spPr>
          <a:xfrm>
            <a:off x="6479198" y="3119737"/>
            <a:ext cx="1234496" cy="347293"/>
          </a:xfrm>
          <a:prstGeom prst="rect">
            <a:avLst/>
          </a:prstGeom>
        </p:spPr>
      </p:pic>
      <p:pic>
        <p:nvPicPr>
          <p:cNvPr id="5" name="Picture 2">
            <a:extLst>
              <a:ext uri="{FF2B5EF4-FFF2-40B4-BE49-F238E27FC236}">
                <a16:creationId xmlns:a16="http://schemas.microsoft.com/office/drawing/2014/main" id="{9611A517-D149-5C2B-4357-B0DEE76B9C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8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36"/>
          <p:cNvSpPr txBox="1">
            <a:spLocks noGrp="1"/>
          </p:cNvSpPr>
          <p:nvPr>
            <p:ph type="subTitle" idx="5"/>
          </p:nvPr>
        </p:nvSpPr>
        <p:spPr>
          <a:xfrm>
            <a:off x="6274352" y="2706329"/>
            <a:ext cx="2440800" cy="15780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Les API REST permettent aux applications ou sites web de communiquer entre l’interface utilisateur et la partie serveur.</a:t>
            </a:r>
            <a:endParaRPr dirty="0"/>
          </a:p>
        </p:txBody>
      </p:sp>
      <p:sp>
        <p:nvSpPr>
          <p:cNvPr id="267" name="Google Shape;267;p36"/>
          <p:cNvSpPr txBox="1">
            <a:spLocks noGrp="1"/>
          </p:cNvSpPr>
          <p:nvPr>
            <p:ph type="subTitle" idx="1"/>
          </p:nvPr>
        </p:nvSpPr>
        <p:spPr>
          <a:xfrm>
            <a:off x="516835" y="2706329"/>
            <a:ext cx="2440800" cy="1578077"/>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fr-FR" dirty="0"/>
              <a:t>Le développeur utilise l’API afin de relier votre site web et Instagram. Cela vous permettra de partager directement des contenus sur ce réseau social depuis votre site. Vous pourrez par exemple automatiser la publication de contenus. </a:t>
            </a:r>
            <a:endParaRPr dirty="0"/>
          </a:p>
        </p:txBody>
      </p:sp>
      <p:sp>
        <p:nvSpPr>
          <p:cNvPr id="269" name="Google Shape;269;p36"/>
          <p:cNvSpPr txBox="1">
            <a:spLocks noGrp="1"/>
          </p:cNvSpPr>
          <p:nvPr>
            <p:ph type="title"/>
          </p:nvPr>
        </p:nvSpPr>
        <p:spPr>
          <a:xfrm>
            <a:off x="719997" y="45106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technologies utilisées (API)</a:t>
            </a:r>
            <a:endParaRPr dirty="0"/>
          </a:p>
        </p:txBody>
      </p:sp>
      <p:sp>
        <p:nvSpPr>
          <p:cNvPr id="272" name="Google Shape;272;p36"/>
          <p:cNvSpPr txBox="1">
            <a:spLocks noGrp="1"/>
          </p:cNvSpPr>
          <p:nvPr>
            <p:ph type="subTitle" idx="2"/>
          </p:nvPr>
        </p:nvSpPr>
        <p:spPr>
          <a:xfrm>
            <a:off x="3292538" y="2698955"/>
            <a:ext cx="2440800" cy="139722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Comme pour Instagram, nous utiliserons l’API pour relier votre site à la plateforme Deliveroo. Vous pourrez publier vos menus en direct. Cela facilitera aussi l’intégration d’outils comme le service de livraison.</a:t>
            </a:r>
          </a:p>
        </p:txBody>
      </p:sp>
      <p:sp>
        <p:nvSpPr>
          <p:cNvPr id="3" name="ZoneTexte 2">
            <a:extLst>
              <a:ext uri="{FF2B5EF4-FFF2-40B4-BE49-F238E27FC236}">
                <a16:creationId xmlns:a16="http://schemas.microsoft.com/office/drawing/2014/main" id="{CB1BAC2B-D042-999D-A01B-CE4D5B62A7DD}"/>
              </a:ext>
            </a:extLst>
          </p:cNvPr>
          <p:cNvSpPr txBox="1"/>
          <p:nvPr/>
        </p:nvSpPr>
        <p:spPr>
          <a:xfrm>
            <a:off x="1230944" y="1023762"/>
            <a:ext cx="6682106" cy="1200329"/>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Quelles sont les APIs utilisées et pourquoi les avoir sélectionnées ?</a:t>
            </a:r>
          </a:p>
          <a:p>
            <a:endParaRPr lang="fr-FR" sz="2400" dirty="0">
              <a:solidFill>
                <a:schemeClr val="accent1"/>
              </a:solidFill>
              <a:latin typeface="Bakbak One" panose="020B0604020202020204" charset="0"/>
              <a:cs typeface="Bakbak One" panose="020B0604020202020204" charset="0"/>
            </a:endParaRPr>
          </a:p>
        </p:txBody>
      </p:sp>
      <p:pic>
        <p:nvPicPr>
          <p:cNvPr id="39" name="Image 38">
            <a:extLst>
              <a:ext uri="{FF2B5EF4-FFF2-40B4-BE49-F238E27FC236}">
                <a16:creationId xmlns:a16="http://schemas.microsoft.com/office/drawing/2014/main" id="{2F4A7158-24D0-61E4-40A3-646445374F07}"/>
              </a:ext>
            </a:extLst>
          </p:cNvPr>
          <p:cNvPicPr>
            <a:picLocks noChangeAspect="1"/>
          </p:cNvPicPr>
          <p:nvPr/>
        </p:nvPicPr>
        <p:blipFill>
          <a:blip r:embed="rId3"/>
          <a:stretch>
            <a:fillRect/>
          </a:stretch>
        </p:blipFill>
        <p:spPr>
          <a:xfrm>
            <a:off x="3641442" y="2096593"/>
            <a:ext cx="1742993" cy="491820"/>
          </a:xfrm>
          <a:prstGeom prst="rect">
            <a:avLst/>
          </a:prstGeom>
        </p:spPr>
      </p:pic>
      <p:pic>
        <p:nvPicPr>
          <p:cNvPr id="41" name="Image 40">
            <a:extLst>
              <a:ext uri="{FF2B5EF4-FFF2-40B4-BE49-F238E27FC236}">
                <a16:creationId xmlns:a16="http://schemas.microsoft.com/office/drawing/2014/main" id="{8B5DD894-389F-3B7A-073A-DED1BDB47B70}"/>
              </a:ext>
            </a:extLst>
          </p:cNvPr>
          <p:cNvPicPr>
            <a:picLocks noChangeAspect="1"/>
          </p:cNvPicPr>
          <p:nvPr/>
        </p:nvPicPr>
        <p:blipFill>
          <a:blip r:embed="rId4"/>
          <a:stretch>
            <a:fillRect/>
          </a:stretch>
        </p:blipFill>
        <p:spPr>
          <a:xfrm>
            <a:off x="1189204" y="2012943"/>
            <a:ext cx="1149059" cy="659120"/>
          </a:xfrm>
          <a:prstGeom prst="rect">
            <a:avLst/>
          </a:prstGeom>
        </p:spPr>
      </p:pic>
      <p:pic>
        <p:nvPicPr>
          <p:cNvPr id="43" name="Image 42">
            <a:extLst>
              <a:ext uri="{FF2B5EF4-FFF2-40B4-BE49-F238E27FC236}">
                <a16:creationId xmlns:a16="http://schemas.microsoft.com/office/drawing/2014/main" id="{33FE96D9-83E8-41E6-8892-F250C96813B1}"/>
              </a:ext>
            </a:extLst>
          </p:cNvPr>
          <p:cNvPicPr>
            <a:picLocks noChangeAspect="1"/>
          </p:cNvPicPr>
          <p:nvPr/>
        </p:nvPicPr>
        <p:blipFill>
          <a:blip r:embed="rId5"/>
          <a:stretch>
            <a:fillRect/>
          </a:stretch>
        </p:blipFill>
        <p:spPr>
          <a:xfrm>
            <a:off x="6687614" y="2096593"/>
            <a:ext cx="1614276" cy="491819"/>
          </a:xfrm>
          <a:prstGeom prst="rect">
            <a:avLst/>
          </a:prstGeom>
        </p:spPr>
      </p:pic>
      <p:pic>
        <p:nvPicPr>
          <p:cNvPr id="46" name="Picture 2">
            <a:extLst>
              <a:ext uri="{FF2B5EF4-FFF2-40B4-BE49-F238E27FC236}">
                <a16:creationId xmlns:a16="http://schemas.microsoft.com/office/drawing/2014/main" id="{F9BFF287-9CB9-D713-2385-E3DD9B540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9" name="Google Shape;269;p36"/>
          <p:cNvSpPr txBox="1">
            <a:spLocks noGrp="1"/>
          </p:cNvSpPr>
          <p:nvPr>
            <p:ph type="title"/>
          </p:nvPr>
        </p:nvSpPr>
        <p:spPr>
          <a:xfrm>
            <a:off x="433738" y="426693"/>
            <a:ext cx="827651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Les technologies utilisées (bibliothèque)</a:t>
            </a:r>
            <a:endParaRPr dirty="0"/>
          </a:p>
        </p:txBody>
      </p:sp>
      <p:sp>
        <p:nvSpPr>
          <p:cNvPr id="273" name="Google Shape;273;p36"/>
          <p:cNvSpPr txBox="1">
            <a:spLocks noGrp="1"/>
          </p:cNvSpPr>
          <p:nvPr>
            <p:ph type="subTitle" idx="3"/>
          </p:nvPr>
        </p:nvSpPr>
        <p:spPr>
          <a:xfrm>
            <a:off x="4589535" y="3121856"/>
            <a:ext cx="2486904" cy="121347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dirty="0"/>
              <a:t>La bibliothèque React-pdf va nous permettre d’intégrer des services de manipulation de documents PDF comme la visualisation, la modification ou l’exportation de fichiers en format PDF.</a:t>
            </a:r>
          </a:p>
        </p:txBody>
      </p:sp>
      <p:sp>
        <p:nvSpPr>
          <p:cNvPr id="3" name="ZoneTexte 2">
            <a:extLst>
              <a:ext uri="{FF2B5EF4-FFF2-40B4-BE49-F238E27FC236}">
                <a16:creationId xmlns:a16="http://schemas.microsoft.com/office/drawing/2014/main" id="{CB1BAC2B-D042-999D-A01B-CE4D5B62A7DD}"/>
              </a:ext>
            </a:extLst>
          </p:cNvPr>
          <p:cNvSpPr txBox="1"/>
          <p:nvPr/>
        </p:nvSpPr>
        <p:spPr>
          <a:xfrm>
            <a:off x="842099" y="1041393"/>
            <a:ext cx="7459790" cy="1200329"/>
          </a:xfrm>
          <a:prstGeom prst="rect">
            <a:avLst/>
          </a:prstGeom>
          <a:noFill/>
        </p:spPr>
        <p:txBody>
          <a:bodyPr wrap="square">
            <a:spAutoFit/>
          </a:bodyPr>
          <a:lstStyle/>
          <a:p>
            <a:r>
              <a:rPr lang="fr-FR" sz="2400" dirty="0">
                <a:solidFill>
                  <a:schemeClr val="accent1"/>
                </a:solidFill>
                <a:latin typeface="Bakbak One" panose="020B0604020202020204" charset="0"/>
                <a:cs typeface="Bakbak One" panose="020B0604020202020204" charset="0"/>
              </a:rPr>
              <a:t>Quelles sont les bibliothèques utilisées et pourquoi les avoir sélectionnées ?</a:t>
            </a:r>
          </a:p>
          <a:p>
            <a:endParaRPr lang="fr-FR" sz="2400" dirty="0">
              <a:solidFill>
                <a:schemeClr val="accent1"/>
              </a:solidFill>
              <a:latin typeface="Bakbak One" panose="020B0604020202020204" charset="0"/>
              <a:cs typeface="Bakbak One" panose="020B0604020202020204" charset="0"/>
            </a:endParaRPr>
          </a:p>
        </p:txBody>
      </p:sp>
      <p:pic>
        <p:nvPicPr>
          <p:cNvPr id="33" name="Image 32">
            <a:extLst>
              <a:ext uri="{FF2B5EF4-FFF2-40B4-BE49-F238E27FC236}">
                <a16:creationId xmlns:a16="http://schemas.microsoft.com/office/drawing/2014/main" id="{FEBC4DCB-5D31-5324-25B6-B10A4FD00319}"/>
              </a:ext>
            </a:extLst>
          </p:cNvPr>
          <p:cNvPicPr>
            <a:picLocks noChangeAspect="1"/>
          </p:cNvPicPr>
          <p:nvPr/>
        </p:nvPicPr>
        <p:blipFill>
          <a:blip r:embed="rId3"/>
          <a:stretch>
            <a:fillRect/>
          </a:stretch>
        </p:blipFill>
        <p:spPr>
          <a:xfrm>
            <a:off x="5373464" y="2316954"/>
            <a:ext cx="919046" cy="723798"/>
          </a:xfrm>
          <a:prstGeom prst="rect">
            <a:avLst/>
          </a:prstGeom>
        </p:spPr>
      </p:pic>
      <p:pic>
        <p:nvPicPr>
          <p:cNvPr id="46" name="Picture 2">
            <a:extLst>
              <a:ext uri="{FF2B5EF4-FFF2-40B4-BE49-F238E27FC236}">
                <a16:creationId xmlns:a16="http://schemas.microsoft.com/office/drawing/2014/main" id="{F9BFF287-9CB9-D713-2385-E3DD9B540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
        <p:nvSpPr>
          <p:cNvPr id="9" name="Google Shape;265;p36"/>
          <p:cNvSpPr txBox="1">
            <a:spLocks/>
          </p:cNvSpPr>
          <p:nvPr/>
        </p:nvSpPr>
        <p:spPr>
          <a:xfrm>
            <a:off x="1964169" y="3121856"/>
            <a:ext cx="2440800" cy="9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just"/>
            <a:r>
              <a:rPr lang="fr-FR" dirty="0"/>
              <a:t>Cette bibliothèque facilite la personnalisation des modales et elle a été créée spécifiquement pour React.</a:t>
            </a:r>
          </a:p>
        </p:txBody>
      </p:sp>
      <p:pic>
        <p:nvPicPr>
          <p:cNvPr id="10" name="Image 9">
            <a:extLst>
              <a:ext uri="{FF2B5EF4-FFF2-40B4-BE49-F238E27FC236}">
                <a16:creationId xmlns:a16="http://schemas.microsoft.com/office/drawing/2014/main" id="{861E1ACD-BCDC-8E00-8CCF-DD347A467E67}"/>
              </a:ext>
            </a:extLst>
          </p:cNvPr>
          <p:cNvPicPr>
            <a:picLocks noChangeAspect="1"/>
          </p:cNvPicPr>
          <p:nvPr/>
        </p:nvPicPr>
        <p:blipFill rotWithShape="1">
          <a:blip r:embed="rId5"/>
          <a:srcRect l="17385" t="17813" r="18376" b="20695"/>
          <a:stretch/>
        </p:blipFill>
        <p:spPr>
          <a:xfrm>
            <a:off x="2593672" y="2316954"/>
            <a:ext cx="1181794" cy="723798"/>
          </a:xfrm>
          <a:prstGeom prst="rect">
            <a:avLst/>
          </a:prstGeom>
        </p:spPr>
      </p:pic>
    </p:spTree>
    <p:extLst>
      <p:ext uri="{BB962C8B-B14F-4D97-AF65-F5344CB8AC3E}">
        <p14:creationId xmlns:p14="http://schemas.microsoft.com/office/powerpoint/2010/main" val="1969565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 name="Titre 2">
            <a:extLst>
              <a:ext uri="{FF2B5EF4-FFF2-40B4-BE49-F238E27FC236}">
                <a16:creationId xmlns:a16="http://schemas.microsoft.com/office/drawing/2014/main" id="{D000CE6F-082F-737C-06C6-CFC65AFAFE33}"/>
              </a:ext>
            </a:extLst>
          </p:cNvPr>
          <p:cNvSpPr>
            <a:spLocks noGrp="1"/>
          </p:cNvSpPr>
          <p:nvPr>
            <p:ph type="title"/>
          </p:nvPr>
        </p:nvSpPr>
        <p:spPr>
          <a:xfrm>
            <a:off x="719999" y="467147"/>
            <a:ext cx="7704000" cy="572700"/>
          </a:xfrm>
        </p:spPr>
        <p:txBody>
          <a:bodyPr/>
          <a:lstStyle/>
          <a:p>
            <a:r>
              <a:rPr lang="fr-FR" dirty="0"/>
              <a:t>Le fonctionnement</a:t>
            </a:r>
          </a:p>
        </p:txBody>
      </p:sp>
      <p:sp>
        <p:nvSpPr>
          <p:cNvPr id="5" name="Google Shape;232;p33">
            <a:extLst>
              <a:ext uri="{FF2B5EF4-FFF2-40B4-BE49-F238E27FC236}">
                <a16:creationId xmlns:a16="http://schemas.microsoft.com/office/drawing/2014/main" id="{FB323C43-8F69-A248-C18D-8506F19DACC7}"/>
              </a:ext>
            </a:extLst>
          </p:cNvPr>
          <p:cNvSpPr txBox="1">
            <a:spLocks/>
          </p:cNvSpPr>
          <p:nvPr/>
        </p:nvSpPr>
        <p:spPr>
          <a:xfrm>
            <a:off x="2036710" y="1038673"/>
            <a:ext cx="5068263" cy="57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a:solidFill>
                  <a:schemeClr val="accent1"/>
                </a:solidFill>
                <a:latin typeface="Bakbak One" panose="020B0604020202020204" charset="0"/>
                <a:cs typeface="Bakbak One" panose="020B0604020202020204" charset="0"/>
              </a:rPr>
              <a:t>Comment fonctionne le site web ?</a:t>
            </a:r>
          </a:p>
        </p:txBody>
      </p:sp>
      <p:sp>
        <p:nvSpPr>
          <p:cNvPr id="49" name="ZoneTexte 48">
            <a:extLst>
              <a:ext uri="{FF2B5EF4-FFF2-40B4-BE49-F238E27FC236}">
                <a16:creationId xmlns:a16="http://schemas.microsoft.com/office/drawing/2014/main" id="{B0700EF0-C5D0-8AAA-BFC6-4459E19827AC}"/>
              </a:ext>
            </a:extLst>
          </p:cNvPr>
          <p:cNvSpPr txBox="1"/>
          <p:nvPr/>
        </p:nvSpPr>
        <p:spPr>
          <a:xfrm>
            <a:off x="6459035" y="2967307"/>
            <a:ext cx="1498764" cy="307777"/>
          </a:xfrm>
          <a:prstGeom prst="rect">
            <a:avLst/>
          </a:prstGeom>
          <a:noFill/>
        </p:spPr>
        <p:txBody>
          <a:bodyPr wrap="square" rtlCol="0">
            <a:spAutoFit/>
          </a:bodyPr>
          <a:lstStyle/>
          <a:p>
            <a:pPr algn="ctr"/>
            <a:r>
              <a:rPr lang="fr-FR" dirty="0">
                <a:solidFill>
                  <a:schemeClr val="tx1"/>
                </a:solidFill>
                <a:latin typeface="Cabin" panose="020B0604020202020204" charset="0"/>
              </a:rPr>
              <a:t>Base de données</a:t>
            </a:r>
          </a:p>
        </p:txBody>
      </p:sp>
      <p:sp>
        <p:nvSpPr>
          <p:cNvPr id="50" name="ZoneTexte 49">
            <a:extLst>
              <a:ext uri="{FF2B5EF4-FFF2-40B4-BE49-F238E27FC236}">
                <a16:creationId xmlns:a16="http://schemas.microsoft.com/office/drawing/2014/main" id="{84DC7BD7-5E4B-C4CF-3558-289D8332BC15}"/>
              </a:ext>
            </a:extLst>
          </p:cNvPr>
          <p:cNvSpPr txBox="1"/>
          <p:nvPr/>
        </p:nvSpPr>
        <p:spPr>
          <a:xfrm>
            <a:off x="3880291" y="2296178"/>
            <a:ext cx="1450490" cy="307777"/>
          </a:xfrm>
          <a:prstGeom prst="rect">
            <a:avLst/>
          </a:prstGeom>
          <a:noFill/>
        </p:spPr>
        <p:txBody>
          <a:bodyPr wrap="square" rtlCol="0">
            <a:spAutoFit/>
          </a:bodyPr>
          <a:lstStyle/>
          <a:p>
            <a:pPr algn="ctr"/>
            <a:r>
              <a:rPr lang="fr-FR" dirty="0">
                <a:solidFill>
                  <a:schemeClr val="tx1"/>
                </a:solidFill>
                <a:latin typeface="Cabin" panose="020B0604020202020204" charset="0"/>
              </a:rPr>
              <a:t>Serveur Backend</a:t>
            </a:r>
          </a:p>
        </p:txBody>
      </p:sp>
      <p:sp>
        <p:nvSpPr>
          <p:cNvPr id="55" name="ZoneTexte 54">
            <a:extLst>
              <a:ext uri="{FF2B5EF4-FFF2-40B4-BE49-F238E27FC236}">
                <a16:creationId xmlns:a16="http://schemas.microsoft.com/office/drawing/2014/main" id="{CB1D2FE9-70D6-9296-4C2F-83E5358D7565}"/>
              </a:ext>
            </a:extLst>
          </p:cNvPr>
          <p:cNvSpPr txBox="1"/>
          <p:nvPr/>
        </p:nvSpPr>
        <p:spPr>
          <a:xfrm>
            <a:off x="779183" y="2918911"/>
            <a:ext cx="682842" cy="307777"/>
          </a:xfrm>
          <a:prstGeom prst="rect">
            <a:avLst/>
          </a:prstGeom>
          <a:noFill/>
        </p:spPr>
        <p:txBody>
          <a:bodyPr wrap="square" rtlCol="0">
            <a:spAutoFit/>
          </a:bodyPr>
          <a:lstStyle/>
          <a:p>
            <a:pPr algn="ctr"/>
            <a:r>
              <a:rPr lang="fr-FR" dirty="0">
                <a:solidFill>
                  <a:schemeClr val="tx1"/>
                </a:solidFill>
                <a:latin typeface="Cabin" panose="020B0604020202020204" charset="0"/>
              </a:rPr>
              <a:t>Client</a:t>
            </a:r>
          </a:p>
        </p:txBody>
      </p:sp>
      <p:cxnSp>
        <p:nvCxnSpPr>
          <p:cNvPr id="1075" name="Connecteur droit avec flèche 1074">
            <a:extLst>
              <a:ext uri="{FF2B5EF4-FFF2-40B4-BE49-F238E27FC236}">
                <a16:creationId xmlns:a16="http://schemas.microsoft.com/office/drawing/2014/main" id="{093BD782-98D2-9108-44C8-2E7F7673836D}"/>
              </a:ext>
            </a:extLst>
          </p:cNvPr>
          <p:cNvCxnSpPr>
            <a:cxnSpLocks/>
          </p:cNvCxnSpPr>
          <p:nvPr/>
        </p:nvCxnSpPr>
        <p:spPr>
          <a:xfrm>
            <a:off x="1992229" y="2755452"/>
            <a:ext cx="1800000" cy="0"/>
          </a:xfrm>
          <a:prstGeom prst="straightConnector1">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53" name="ZoneTexte 352">
            <a:extLst>
              <a:ext uri="{FF2B5EF4-FFF2-40B4-BE49-F238E27FC236}">
                <a16:creationId xmlns:a16="http://schemas.microsoft.com/office/drawing/2014/main" id="{FE67823C-09B6-7FA6-3A51-3FCA42E949A3}"/>
              </a:ext>
            </a:extLst>
          </p:cNvPr>
          <p:cNvSpPr txBox="1"/>
          <p:nvPr/>
        </p:nvSpPr>
        <p:spPr>
          <a:xfrm>
            <a:off x="2494882" y="2456772"/>
            <a:ext cx="803425" cy="253916"/>
          </a:xfrm>
          <a:prstGeom prst="rect">
            <a:avLst/>
          </a:prstGeom>
          <a:noFill/>
        </p:spPr>
        <p:txBody>
          <a:bodyPr wrap="none" rtlCol="0">
            <a:spAutoFit/>
          </a:bodyPr>
          <a:lstStyle/>
          <a:p>
            <a:r>
              <a:rPr lang="fr-FR" sz="1050" dirty="0">
                <a:solidFill>
                  <a:schemeClr val="tx1"/>
                </a:solidFill>
                <a:latin typeface="Cabin" panose="020B0604020202020204" charset="0"/>
              </a:rPr>
              <a:t>(Requêtes)</a:t>
            </a:r>
          </a:p>
        </p:txBody>
      </p:sp>
      <p:sp>
        <p:nvSpPr>
          <p:cNvPr id="357" name="ZoneTexte 356">
            <a:extLst>
              <a:ext uri="{FF2B5EF4-FFF2-40B4-BE49-F238E27FC236}">
                <a16:creationId xmlns:a16="http://schemas.microsoft.com/office/drawing/2014/main" id="{59209467-4D8F-B419-1BF8-9EE59D579F0B}"/>
              </a:ext>
            </a:extLst>
          </p:cNvPr>
          <p:cNvSpPr txBox="1"/>
          <p:nvPr/>
        </p:nvSpPr>
        <p:spPr>
          <a:xfrm>
            <a:off x="1514840" y="1884073"/>
            <a:ext cx="6114318" cy="307777"/>
          </a:xfrm>
          <a:prstGeom prst="rect">
            <a:avLst/>
          </a:prstGeom>
          <a:noFill/>
        </p:spPr>
        <p:txBody>
          <a:bodyPr wrap="square" rtlCol="0">
            <a:spAutoFit/>
          </a:bodyPr>
          <a:lstStyle/>
          <a:p>
            <a:pPr algn="just"/>
            <a:r>
              <a:rPr lang="fr-FR" dirty="0">
                <a:solidFill>
                  <a:schemeClr val="tx1"/>
                </a:solidFill>
                <a:latin typeface="Cabin" panose="020B0604020202020204" charset="0"/>
              </a:rPr>
              <a:t>Voici un schéma pour vous aider à visualiser le fonctionnement de votre site.</a:t>
            </a:r>
          </a:p>
        </p:txBody>
      </p:sp>
      <p:grpSp>
        <p:nvGrpSpPr>
          <p:cNvPr id="367" name="Google Shape;8690;p61">
            <a:extLst>
              <a:ext uri="{FF2B5EF4-FFF2-40B4-BE49-F238E27FC236}">
                <a16:creationId xmlns:a16="http://schemas.microsoft.com/office/drawing/2014/main" id="{28632662-5FC6-9233-25AE-5C21564F7A2A}"/>
              </a:ext>
            </a:extLst>
          </p:cNvPr>
          <p:cNvGrpSpPr/>
          <p:nvPr/>
        </p:nvGrpSpPr>
        <p:grpSpPr>
          <a:xfrm>
            <a:off x="521562" y="3273158"/>
            <a:ext cx="1196208" cy="929398"/>
            <a:chOff x="2567841" y="1994124"/>
            <a:chExt cx="399812" cy="306477"/>
          </a:xfrm>
          <a:solidFill>
            <a:schemeClr val="accent3">
              <a:lumMod val="50000"/>
            </a:schemeClr>
          </a:solidFill>
        </p:grpSpPr>
        <p:sp>
          <p:nvSpPr>
            <p:cNvPr id="368" name="Google Shape;8691;p61">
              <a:extLst>
                <a:ext uri="{FF2B5EF4-FFF2-40B4-BE49-F238E27FC236}">
                  <a16:creationId xmlns:a16="http://schemas.microsoft.com/office/drawing/2014/main" id="{00955611-165C-A095-11F7-3AD1A6A2FEE2}"/>
                </a:ext>
              </a:extLst>
            </p:cNvPr>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8692;p61">
              <a:extLst>
                <a:ext uri="{FF2B5EF4-FFF2-40B4-BE49-F238E27FC236}">
                  <a16:creationId xmlns:a16="http://schemas.microsoft.com/office/drawing/2014/main" id="{7A550CC2-C0E7-7C94-E41D-5948D59484F2}"/>
                </a:ext>
              </a:extLst>
            </p:cNvPr>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8693;p61">
              <a:extLst>
                <a:ext uri="{FF2B5EF4-FFF2-40B4-BE49-F238E27FC236}">
                  <a16:creationId xmlns:a16="http://schemas.microsoft.com/office/drawing/2014/main" id="{54424797-5A4D-0744-1BD1-DC8E7DBB4ECA}"/>
                </a:ext>
              </a:extLst>
            </p:cNvPr>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solidFill>
                <a:schemeClr val="accent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4" name="Connecteur droit avec flèche 373">
            <a:extLst>
              <a:ext uri="{FF2B5EF4-FFF2-40B4-BE49-F238E27FC236}">
                <a16:creationId xmlns:a16="http://schemas.microsoft.com/office/drawing/2014/main" id="{BDC482C6-87CB-00B8-A846-DFEF0CE1E859}"/>
              </a:ext>
            </a:extLst>
          </p:cNvPr>
          <p:cNvCxnSpPr>
            <a:cxnSpLocks/>
          </p:cNvCxnSpPr>
          <p:nvPr/>
        </p:nvCxnSpPr>
        <p:spPr>
          <a:xfrm>
            <a:off x="5500118" y="2755451"/>
            <a:ext cx="1080000" cy="0"/>
          </a:xfrm>
          <a:prstGeom prst="straightConnector1">
            <a:avLst/>
          </a:prstGeom>
          <a:ln>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380" name="ZoneTexte 379">
            <a:extLst>
              <a:ext uri="{FF2B5EF4-FFF2-40B4-BE49-F238E27FC236}">
                <a16:creationId xmlns:a16="http://schemas.microsoft.com/office/drawing/2014/main" id="{01F126FC-FCE9-2030-865B-0BD99D475689}"/>
              </a:ext>
            </a:extLst>
          </p:cNvPr>
          <p:cNvSpPr txBox="1"/>
          <p:nvPr/>
        </p:nvSpPr>
        <p:spPr>
          <a:xfrm>
            <a:off x="5655610" y="2433187"/>
            <a:ext cx="803425" cy="253916"/>
          </a:xfrm>
          <a:prstGeom prst="rect">
            <a:avLst/>
          </a:prstGeom>
          <a:noFill/>
        </p:spPr>
        <p:txBody>
          <a:bodyPr wrap="none" rtlCol="0">
            <a:spAutoFit/>
          </a:bodyPr>
          <a:lstStyle/>
          <a:p>
            <a:r>
              <a:rPr lang="fr-FR" sz="1050" dirty="0">
                <a:solidFill>
                  <a:schemeClr val="tx1"/>
                </a:solidFill>
                <a:latin typeface="Cabin" panose="020B0604020202020204" charset="0"/>
              </a:rPr>
              <a:t>(Requêtes)</a:t>
            </a:r>
          </a:p>
        </p:txBody>
      </p:sp>
      <p:cxnSp>
        <p:nvCxnSpPr>
          <p:cNvPr id="381" name="Connecteur droit avec flèche 380">
            <a:extLst>
              <a:ext uri="{FF2B5EF4-FFF2-40B4-BE49-F238E27FC236}">
                <a16:creationId xmlns:a16="http://schemas.microsoft.com/office/drawing/2014/main" id="{D55311EC-B7BF-5ED8-5188-9B1BE78B0B61}"/>
              </a:ext>
            </a:extLst>
          </p:cNvPr>
          <p:cNvCxnSpPr>
            <a:cxnSpLocks/>
          </p:cNvCxnSpPr>
          <p:nvPr/>
        </p:nvCxnSpPr>
        <p:spPr>
          <a:xfrm flipH="1">
            <a:off x="1996372" y="4758886"/>
            <a:ext cx="1800000" cy="0"/>
          </a:xfrm>
          <a:prstGeom prst="straightConnector1">
            <a:avLst/>
          </a:prstGeom>
          <a:ln>
            <a:solidFill>
              <a:schemeClr val="tx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091" name="ZoneTexte 1090">
            <a:extLst>
              <a:ext uri="{FF2B5EF4-FFF2-40B4-BE49-F238E27FC236}">
                <a16:creationId xmlns:a16="http://schemas.microsoft.com/office/drawing/2014/main" id="{57982BC9-E225-596F-EE3F-F3223D7C4C0A}"/>
              </a:ext>
            </a:extLst>
          </p:cNvPr>
          <p:cNvSpPr txBox="1"/>
          <p:nvPr/>
        </p:nvSpPr>
        <p:spPr>
          <a:xfrm>
            <a:off x="5648242" y="4799796"/>
            <a:ext cx="768159" cy="253916"/>
          </a:xfrm>
          <a:prstGeom prst="rect">
            <a:avLst/>
          </a:prstGeom>
          <a:noFill/>
        </p:spPr>
        <p:txBody>
          <a:bodyPr wrap="none" rtlCol="0">
            <a:spAutoFit/>
          </a:bodyPr>
          <a:lstStyle/>
          <a:p>
            <a:r>
              <a:rPr lang="fr-FR" sz="1050" dirty="0">
                <a:solidFill>
                  <a:schemeClr val="tx1"/>
                </a:solidFill>
                <a:latin typeface="Cabin" panose="020B0604020202020204" charset="0"/>
              </a:rPr>
              <a:t>(Réponse)</a:t>
            </a:r>
          </a:p>
        </p:txBody>
      </p:sp>
      <p:pic>
        <p:nvPicPr>
          <p:cNvPr id="1095" name="Picture 25">
            <a:extLst>
              <a:ext uri="{FF2B5EF4-FFF2-40B4-BE49-F238E27FC236}">
                <a16:creationId xmlns:a16="http://schemas.microsoft.com/office/drawing/2014/main" id="{B62415C6-B939-2930-A9CB-D728F328360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8382" y="3390987"/>
            <a:ext cx="724749" cy="724749"/>
          </a:xfrm>
          <a:prstGeom prst="rect">
            <a:avLst/>
          </a:prstGeom>
          <a:noFill/>
          <a:extLst>
            <a:ext uri="{909E8E84-426E-40DD-AFC4-6F175D3DCCD1}">
              <a14:hiddenFill xmlns:a14="http://schemas.microsoft.com/office/drawing/2010/main">
                <a:solidFill>
                  <a:srgbClr val="FFFFFF"/>
                </a:solidFill>
              </a14:hiddenFill>
            </a:ext>
          </a:extLst>
        </p:spPr>
      </p:pic>
      <p:cxnSp>
        <p:nvCxnSpPr>
          <p:cNvPr id="1097" name="Connecteur droit avec flèche 1096">
            <a:extLst>
              <a:ext uri="{FF2B5EF4-FFF2-40B4-BE49-F238E27FC236}">
                <a16:creationId xmlns:a16="http://schemas.microsoft.com/office/drawing/2014/main" id="{A1651090-F752-D301-3EF4-CF6ABF173515}"/>
              </a:ext>
            </a:extLst>
          </p:cNvPr>
          <p:cNvCxnSpPr>
            <a:cxnSpLocks/>
          </p:cNvCxnSpPr>
          <p:nvPr/>
        </p:nvCxnSpPr>
        <p:spPr>
          <a:xfrm flipH="1">
            <a:off x="5475118" y="4750388"/>
            <a:ext cx="1080000" cy="0"/>
          </a:xfrm>
          <a:prstGeom prst="straightConnector1">
            <a:avLst/>
          </a:prstGeom>
          <a:ln>
            <a:solidFill>
              <a:schemeClr val="tx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1103" name="Google Shape;9278;p62">
            <a:extLst>
              <a:ext uri="{FF2B5EF4-FFF2-40B4-BE49-F238E27FC236}">
                <a16:creationId xmlns:a16="http://schemas.microsoft.com/office/drawing/2014/main" id="{B3076117-0E8C-C3E2-FC0B-D269C0F48E2A}"/>
              </a:ext>
            </a:extLst>
          </p:cNvPr>
          <p:cNvGrpSpPr/>
          <p:nvPr/>
        </p:nvGrpSpPr>
        <p:grpSpPr>
          <a:xfrm>
            <a:off x="4069995" y="2609025"/>
            <a:ext cx="1004008" cy="929395"/>
            <a:chOff x="870939" y="2439293"/>
            <a:chExt cx="331993" cy="331993"/>
          </a:xfrm>
          <a:solidFill>
            <a:schemeClr val="bg1">
              <a:lumMod val="50000"/>
              <a:lumOff val="50000"/>
            </a:schemeClr>
          </a:solidFill>
        </p:grpSpPr>
        <p:sp>
          <p:nvSpPr>
            <p:cNvPr id="1104" name="Google Shape;9279;p62">
              <a:extLst>
                <a:ext uri="{FF2B5EF4-FFF2-40B4-BE49-F238E27FC236}">
                  <a16:creationId xmlns:a16="http://schemas.microsoft.com/office/drawing/2014/main" id="{0397548E-4685-E666-7287-147E6ED0C902}"/>
                </a:ext>
              </a:extLst>
            </p:cNvPr>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9280;p62">
              <a:extLst>
                <a:ext uri="{FF2B5EF4-FFF2-40B4-BE49-F238E27FC236}">
                  <a16:creationId xmlns:a16="http://schemas.microsoft.com/office/drawing/2014/main" id="{E5FDE7E7-40D7-B529-5099-D6DF3B8245D0}"/>
                </a:ext>
              </a:extLst>
            </p:cNvPr>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9281;p62">
              <a:extLst>
                <a:ext uri="{FF2B5EF4-FFF2-40B4-BE49-F238E27FC236}">
                  <a16:creationId xmlns:a16="http://schemas.microsoft.com/office/drawing/2014/main" id="{D9FCB4A3-B808-1FE4-E9C5-DEEB8CBD2E3D}"/>
                </a:ext>
              </a:extLst>
            </p:cNvPr>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9282;p62">
              <a:extLst>
                <a:ext uri="{FF2B5EF4-FFF2-40B4-BE49-F238E27FC236}">
                  <a16:creationId xmlns:a16="http://schemas.microsoft.com/office/drawing/2014/main" id="{177F9903-2C37-08ED-B2FF-B2AEFDF55570}"/>
                </a:ext>
              </a:extLst>
            </p:cNvPr>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9283;p62">
              <a:extLst>
                <a:ext uri="{FF2B5EF4-FFF2-40B4-BE49-F238E27FC236}">
                  <a16:creationId xmlns:a16="http://schemas.microsoft.com/office/drawing/2014/main" id="{53003681-A7DB-12D9-B5A4-DF8B5F84FB36}"/>
                </a:ext>
              </a:extLst>
            </p:cNvPr>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9284;p62">
              <a:extLst>
                <a:ext uri="{FF2B5EF4-FFF2-40B4-BE49-F238E27FC236}">
                  <a16:creationId xmlns:a16="http://schemas.microsoft.com/office/drawing/2014/main" id="{636E8EA2-E2B1-DB99-BF42-B34DC1B392CF}"/>
                </a:ext>
              </a:extLst>
            </p:cNvPr>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9285;p62">
              <a:extLst>
                <a:ext uri="{FF2B5EF4-FFF2-40B4-BE49-F238E27FC236}">
                  <a16:creationId xmlns:a16="http://schemas.microsoft.com/office/drawing/2014/main" id="{3C39C005-F1B5-1F2B-B978-FB86FF15640D}"/>
                </a:ext>
              </a:extLst>
            </p:cNvPr>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9286;p62">
              <a:extLst>
                <a:ext uri="{FF2B5EF4-FFF2-40B4-BE49-F238E27FC236}">
                  <a16:creationId xmlns:a16="http://schemas.microsoft.com/office/drawing/2014/main" id="{1B15AE9B-8FBE-5F2B-EBC4-C3C1E4FC8614}"/>
                </a:ext>
              </a:extLst>
            </p:cNvPr>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9287;p62">
              <a:extLst>
                <a:ext uri="{FF2B5EF4-FFF2-40B4-BE49-F238E27FC236}">
                  <a16:creationId xmlns:a16="http://schemas.microsoft.com/office/drawing/2014/main" id="{121E3873-5163-8A02-AAD9-5A3C03B36B56}"/>
                </a:ext>
              </a:extLst>
            </p:cNvPr>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9288;p62">
              <a:extLst>
                <a:ext uri="{FF2B5EF4-FFF2-40B4-BE49-F238E27FC236}">
                  <a16:creationId xmlns:a16="http://schemas.microsoft.com/office/drawing/2014/main" id="{14198D40-8CFD-2504-519E-AC6C6757005C}"/>
                </a:ext>
              </a:extLst>
            </p:cNvPr>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9289;p62">
              <a:extLst>
                <a:ext uri="{FF2B5EF4-FFF2-40B4-BE49-F238E27FC236}">
                  <a16:creationId xmlns:a16="http://schemas.microsoft.com/office/drawing/2014/main" id="{F34A15F1-010F-ED0A-71F3-EE6000B5E54F}"/>
                </a:ext>
              </a:extLst>
            </p:cNvPr>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9290;p62">
              <a:extLst>
                <a:ext uri="{FF2B5EF4-FFF2-40B4-BE49-F238E27FC236}">
                  <a16:creationId xmlns:a16="http://schemas.microsoft.com/office/drawing/2014/main" id="{F1EEE84A-5B7D-D349-B403-083658431138}"/>
                </a:ext>
              </a:extLst>
            </p:cNvPr>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9291;p62">
              <a:extLst>
                <a:ext uri="{FF2B5EF4-FFF2-40B4-BE49-F238E27FC236}">
                  <a16:creationId xmlns:a16="http://schemas.microsoft.com/office/drawing/2014/main" id="{DF252942-3638-D03F-F74F-807E9DD1C598}"/>
                </a:ext>
              </a:extLst>
            </p:cNvPr>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9292;p62">
              <a:extLst>
                <a:ext uri="{FF2B5EF4-FFF2-40B4-BE49-F238E27FC236}">
                  <a16:creationId xmlns:a16="http://schemas.microsoft.com/office/drawing/2014/main" id="{845E820A-6EFB-6375-B1BB-C22BE883871A}"/>
                </a:ext>
              </a:extLst>
            </p:cNvPr>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9293;p62">
              <a:extLst>
                <a:ext uri="{FF2B5EF4-FFF2-40B4-BE49-F238E27FC236}">
                  <a16:creationId xmlns:a16="http://schemas.microsoft.com/office/drawing/2014/main" id="{F54CC28F-9EDA-F23F-4D04-14D90D16883E}"/>
                </a:ext>
              </a:extLst>
            </p:cNvPr>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9294;p62">
              <a:extLst>
                <a:ext uri="{FF2B5EF4-FFF2-40B4-BE49-F238E27FC236}">
                  <a16:creationId xmlns:a16="http://schemas.microsoft.com/office/drawing/2014/main" id="{2DE74478-87E5-04AE-1023-26E4D6285B59}"/>
                </a:ext>
              </a:extLst>
            </p:cNvPr>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ZoneTexte 1126">
            <a:extLst>
              <a:ext uri="{FF2B5EF4-FFF2-40B4-BE49-F238E27FC236}">
                <a16:creationId xmlns:a16="http://schemas.microsoft.com/office/drawing/2014/main" id="{60AB63E4-8556-7048-0124-EA95BDE6B148}"/>
              </a:ext>
            </a:extLst>
          </p:cNvPr>
          <p:cNvSpPr txBox="1"/>
          <p:nvPr/>
        </p:nvSpPr>
        <p:spPr>
          <a:xfrm>
            <a:off x="2484358" y="4774913"/>
            <a:ext cx="768159" cy="253916"/>
          </a:xfrm>
          <a:prstGeom prst="rect">
            <a:avLst/>
          </a:prstGeom>
          <a:noFill/>
        </p:spPr>
        <p:txBody>
          <a:bodyPr wrap="none" rtlCol="0">
            <a:spAutoFit/>
          </a:bodyPr>
          <a:lstStyle/>
          <a:p>
            <a:r>
              <a:rPr lang="fr-FR" sz="1050" dirty="0">
                <a:solidFill>
                  <a:schemeClr val="tx1"/>
                </a:solidFill>
                <a:latin typeface="Cabin" panose="020B0604020202020204" charset="0"/>
              </a:rPr>
              <a:t>(Réponse)</a:t>
            </a:r>
          </a:p>
        </p:txBody>
      </p:sp>
      <p:pic>
        <p:nvPicPr>
          <p:cNvPr id="1131" name="Graphique 1130" descr="Base de données avec un remplissage uni">
            <a:extLst>
              <a:ext uri="{FF2B5EF4-FFF2-40B4-BE49-F238E27FC236}">
                <a16:creationId xmlns:a16="http://schemas.microsoft.com/office/drawing/2014/main" id="{2126DC26-8077-FF65-1A4F-06261AD592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3681" y="3176992"/>
            <a:ext cx="1049473" cy="1031240"/>
          </a:xfrm>
          <a:prstGeom prst="rect">
            <a:avLst/>
          </a:prstGeom>
        </p:spPr>
      </p:pic>
      <p:pic>
        <p:nvPicPr>
          <p:cNvPr id="1138" name="Picture 27">
            <a:extLst>
              <a:ext uri="{FF2B5EF4-FFF2-40B4-BE49-F238E27FC236}">
                <a16:creationId xmlns:a16="http://schemas.microsoft.com/office/drawing/2014/main" id="{2EC95EEB-D216-184E-4AEF-BC994E03F0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0764"/>
          <a:stretch/>
        </p:blipFill>
        <p:spPr bwMode="auto">
          <a:xfrm>
            <a:off x="708001" y="3370722"/>
            <a:ext cx="828000" cy="479538"/>
          </a:xfrm>
          <a:prstGeom prst="rect">
            <a:avLst/>
          </a:prstGeom>
          <a:noFill/>
          <a:extLst>
            <a:ext uri="{909E8E84-426E-40DD-AFC4-6F175D3DCCD1}">
              <a14:hiddenFill xmlns:a14="http://schemas.microsoft.com/office/drawing/2010/main">
                <a:solidFill>
                  <a:srgbClr val="FFFFFF"/>
                </a:solidFill>
              </a14:hiddenFill>
            </a:ext>
          </a:extLst>
        </p:spPr>
      </p:pic>
      <p:pic>
        <p:nvPicPr>
          <p:cNvPr id="1139" name="Picture 2">
            <a:extLst>
              <a:ext uri="{FF2B5EF4-FFF2-40B4-BE49-F238E27FC236}">
                <a16:creationId xmlns:a16="http://schemas.microsoft.com/office/drawing/2014/main" id="{F180C630-9F60-BDE2-AB1F-A64FC76EE0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pic>
        <p:nvPicPr>
          <p:cNvPr id="1141" name="Image 1140">
            <a:extLst>
              <a:ext uri="{FF2B5EF4-FFF2-40B4-BE49-F238E27FC236}">
                <a16:creationId xmlns:a16="http://schemas.microsoft.com/office/drawing/2014/main" id="{AFF175FE-F84D-A0F1-DA81-36FB50C054DD}"/>
              </a:ext>
            </a:extLst>
          </p:cNvPr>
          <p:cNvPicPr>
            <a:picLocks noChangeAspect="1"/>
          </p:cNvPicPr>
          <p:nvPr/>
        </p:nvPicPr>
        <p:blipFill>
          <a:blip r:embed="rId8"/>
          <a:stretch>
            <a:fillRect/>
          </a:stretch>
        </p:blipFill>
        <p:spPr>
          <a:xfrm>
            <a:off x="4693421" y="4126913"/>
            <a:ext cx="656315" cy="648000"/>
          </a:xfrm>
          <a:prstGeom prst="rect">
            <a:avLst/>
          </a:prstGeom>
        </p:spPr>
      </p:pic>
      <p:pic>
        <p:nvPicPr>
          <p:cNvPr id="1143" name="Image 1142">
            <a:extLst>
              <a:ext uri="{FF2B5EF4-FFF2-40B4-BE49-F238E27FC236}">
                <a16:creationId xmlns:a16="http://schemas.microsoft.com/office/drawing/2014/main" id="{9EC83AC4-9A35-1F06-ED9E-93A1AD983E4C}"/>
              </a:ext>
            </a:extLst>
          </p:cNvPr>
          <p:cNvPicPr>
            <a:picLocks noChangeAspect="1"/>
          </p:cNvPicPr>
          <p:nvPr/>
        </p:nvPicPr>
        <p:blipFill>
          <a:blip r:embed="rId9"/>
          <a:stretch>
            <a:fillRect/>
          </a:stretch>
        </p:blipFill>
        <p:spPr>
          <a:xfrm>
            <a:off x="3954644" y="4126913"/>
            <a:ext cx="650892" cy="648000"/>
          </a:xfrm>
          <a:prstGeom prst="rect">
            <a:avLst/>
          </a:prstGeom>
        </p:spPr>
      </p:pic>
      <p:sp>
        <p:nvSpPr>
          <p:cNvPr id="1144" name="ZoneTexte 1143">
            <a:extLst>
              <a:ext uri="{FF2B5EF4-FFF2-40B4-BE49-F238E27FC236}">
                <a16:creationId xmlns:a16="http://schemas.microsoft.com/office/drawing/2014/main" id="{A53148A4-120F-A68F-7EEA-2630DE8EF595}"/>
              </a:ext>
            </a:extLst>
          </p:cNvPr>
          <p:cNvSpPr txBox="1"/>
          <p:nvPr/>
        </p:nvSpPr>
        <p:spPr>
          <a:xfrm>
            <a:off x="3908691" y="3580909"/>
            <a:ext cx="1450490" cy="523220"/>
          </a:xfrm>
          <a:prstGeom prst="rect">
            <a:avLst/>
          </a:prstGeom>
          <a:noFill/>
        </p:spPr>
        <p:txBody>
          <a:bodyPr wrap="square" rtlCol="0">
            <a:spAutoFit/>
          </a:bodyPr>
          <a:lstStyle/>
          <a:p>
            <a:pPr algn="ctr"/>
            <a:r>
              <a:rPr lang="fr-FR" dirty="0">
                <a:solidFill>
                  <a:schemeClr val="tx1"/>
                </a:solidFill>
                <a:latin typeface="Cabin" panose="020B0604020202020204" charset="0"/>
              </a:rPr>
              <a:t>Ou</a:t>
            </a:r>
          </a:p>
          <a:p>
            <a:pPr algn="ctr"/>
            <a:r>
              <a:rPr lang="fr-FR" dirty="0">
                <a:solidFill>
                  <a:schemeClr val="tx1"/>
                </a:solidFill>
                <a:latin typeface="Cabin" panose="020B0604020202020204" charset="0"/>
              </a:rPr>
              <a:t>Site tiers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Compatibilité des navigateurs</a:t>
            </a:r>
            <a:endParaRPr dirty="0"/>
          </a:p>
        </p:txBody>
      </p:sp>
      <p:sp>
        <p:nvSpPr>
          <p:cNvPr id="297" name="Google Shape;297;p38"/>
          <p:cNvSpPr txBox="1"/>
          <p:nvPr/>
        </p:nvSpPr>
        <p:spPr>
          <a:xfrm>
            <a:off x="981900" y="4358899"/>
            <a:ext cx="7180200" cy="721919"/>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fr-FR" dirty="0">
                <a:solidFill>
                  <a:schemeClr val="dk1"/>
                </a:solidFill>
                <a:latin typeface="Cabin"/>
                <a:ea typeface="Cabin"/>
                <a:cs typeface="Cabin"/>
                <a:sym typeface="Cabin"/>
              </a:rPr>
              <a:t>Le site web sera compatible sur ces trois navigateurs grâce à l’utilisation de Normalize.css. Cette bibliothèque CSS permet de normaliser tous les styles par défaut du navigateur web. Cela permet d’uniformiser les expériences utilisateur.</a:t>
            </a:r>
          </a:p>
        </p:txBody>
      </p:sp>
      <p:grpSp>
        <p:nvGrpSpPr>
          <p:cNvPr id="2" name="Google Shape;6835;p56">
            <a:extLst>
              <a:ext uri="{FF2B5EF4-FFF2-40B4-BE49-F238E27FC236}">
                <a16:creationId xmlns:a16="http://schemas.microsoft.com/office/drawing/2014/main" id="{115BE0FB-1955-0245-C86C-F4D75312962A}"/>
              </a:ext>
            </a:extLst>
          </p:cNvPr>
          <p:cNvGrpSpPr/>
          <p:nvPr/>
        </p:nvGrpSpPr>
        <p:grpSpPr>
          <a:xfrm>
            <a:off x="2775189" y="1491175"/>
            <a:ext cx="3593620" cy="2679896"/>
            <a:chOff x="1225566" y="2986275"/>
            <a:chExt cx="1965167" cy="1458344"/>
          </a:xfrm>
        </p:grpSpPr>
        <p:cxnSp>
          <p:nvCxnSpPr>
            <p:cNvPr id="4" name="Google Shape;6839;p56">
              <a:extLst>
                <a:ext uri="{FF2B5EF4-FFF2-40B4-BE49-F238E27FC236}">
                  <a16:creationId xmlns:a16="http://schemas.microsoft.com/office/drawing/2014/main" id="{02AB1A8B-939C-C203-867F-B541AA2AFBBF}"/>
                </a:ext>
              </a:extLst>
            </p:cNvPr>
            <p:cNvCxnSpPr>
              <a:cxnSpLocks/>
              <a:stCxn id="11" idx="0"/>
              <a:endCxn id="8" idx="4"/>
            </p:cNvCxnSpPr>
            <p:nvPr/>
          </p:nvCxnSpPr>
          <p:spPr>
            <a:xfrm rot="10800000" flipH="1">
              <a:off x="1521366" y="3577919"/>
              <a:ext cx="686700" cy="275100"/>
            </a:xfrm>
            <a:prstGeom prst="straightConnector1">
              <a:avLst/>
            </a:prstGeom>
            <a:noFill/>
            <a:ln w="28575" cap="flat" cmpd="sng">
              <a:solidFill>
                <a:srgbClr val="FFC000"/>
              </a:solidFill>
              <a:prstDash val="solid"/>
              <a:round/>
              <a:headEnd type="none" w="med" len="med"/>
              <a:tailEnd type="none" w="med" len="med"/>
            </a:ln>
          </p:spPr>
        </p:cxnSp>
        <p:cxnSp>
          <p:nvCxnSpPr>
            <p:cNvPr id="5" name="Google Shape;6841;p56">
              <a:extLst>
                <a:ext uri="{FF2B5EF4-FFF2-40B4-BE49-F238E27FC236}">
                  <a16:creationId xmlns:a16="http://schemas.microsoft.com/office/drawing/2014/main" id="{9853A81D-E7C0-17BC-9EC3-BB78359520BD}"/>
                </a:ext>
              </a:extLst>
            </p:cNvPr>
            <p:cNvCxnSpPr>
              <a:cxnSpLocks/>
              <a:stCxn id="8" idx="4"/>
              <a:endCxn id="10" idx="0"/>
            </p:cNvCxnSpPr>
            <p:nvPr/>
          </p:nvCxnSpPr>
          <p:spPr>
            <a:xfrm>
              <a:off x="2208152" y="3577875"/>
              <a:ext cx="686700" cy="275100"/>
            </a:xfrm>
            <a:prstGeom prst="straightConnector1">
              <a:avLst/>
            </a:prstGeom>
            <a:noFill/>
            <a:ln w="28575" cap="flat" cmpd="sng">
              <a:solidFill>
                <a:srgbClr val="FFC000"/>
              </a:solidFill>
              <a:prstDash val="solid"/>
              <a:round/>
              <a:headEnd type="none" w="med" len="med"/>
              <a:tailEnd type="none" w="med" len="med"/>
            </a:ln>
          </p:spPr>
        </p:cxnSp>
        <p:sp>
          <p:nvSpPr>
            <p:cNvPr id="8" name="Google Shape;6840;p56">
              <a:extLst>
                <a:ext uri="{FF2B5EF4-FFF2-40B4-BE49-F238E27FC236}">
                  <a16:creationId xmlns:a16="http://schemas.microsoft.com/office/drawing/2014/main" id="{F8CAB60B-E8D2-E996-63A8-2165AAE044EA}"/>
                </a:ext>
              </a:extLst>
            </p:cNvPr>
            <p:cNvSpPr/>
            <p:nvPr/>
          </p:nvSpPr>
          <p:spPr>
            <a:xfrm>
              <a:off x="1912352" y="2986275"/>
              <a:ext cx="591600" cy="591600"/>
            </a:xfrm>
            <a:prstGeom prst="ellipse">
              <a:avLst/>
            </a:prstGeom>
            <a:noFill/>
            <a:ln w="2857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0" name="Google Shape;6842;p56">
              <a:extLst>
                <a:ext uri="{FF2B5EF4-FFF2-40B4-BE49-F238E27FC236}">
                  <a16:creationId xmlns:a16="http://schemas.microsoft.com/office/drawing/2014/main" id="{DA13D44F-A314-82F0-F057-1498BAA1A9AA}"/>
                </a:ext>
              </a:extLst>
            </p:cNvPr>
            <p:cNvSpPr/>
            <p:nvPr/>
          </p:nvSpPr>
          <p:spPr>
            <a:xfrm>
              <a:off x="2599133" y="3853018"/>
              <a:ext cx="591600" cy="591600"/>
            </a:xfrm>
            <a:prstGeom prst="ellipse">
              <a:avLst/>
            </a:prstGeom>
            <a:noFill/>
            <a:ln w="2857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 name="Google Shape;6838;p56">
              <a:extLst>
                <a:ext uri="{FF2B5EF4-FFF2-40B4-BE49-F238E27FC236}">
                  <a16:creationId xmlns:a16="http://schemas.microsoft.com/office/drawing/2014/main" id="{A5B346DF-5CC6-8FEC-5FA6-8C197929235B}"/>
                </a:ext>
              </a:extLst>
            </p:cNvPr>
            <p:cNvSpPr/>
            <p:nvPr/>
          </p:nvSpPr>
          <p:spPr>
            <a:xfrm>
              <a:off x="1225566" y="3853019"/>
              <a:ext cx="591600" cy="591600"/>
            </a:xfrm>
            <a:prstGeom prst="ellipse">
              <a:avLst/>
            </a:prstGeom>
            <a:noFill/>
            <a:ln w="28575" cap="flat" cmpd="sng">
              <a:solidFill>
                <a:srgbClr val="FFC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pic>
        <p:nvPicPr>
          <p:cNvPr id="13" name="Image 12">
            <a:extLst>
              <a:ext uri="{FF2B5EF4-FFF2-40B4-BE49-F238E27FC236}">
                <a16:creationId xmlns:a16="http://schemas.microsoft.com/office/drawing/2014/main" id="{481AC2DE-4F63-AF8F-C789-A9E91E39E2A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29" b="89881" l="10000" r="90000">
                        <a14:foregroundMark x1="48000" y1="8929" x2="48000" y2="8929"/>
                        <a14:foregroundMark x1="50000" y1="88690" x2="50000" y2="88690"/>
                      </a14:backgroundRemoval>
                    </a14:imgEffect>
                  </a14:imgLayer>
                </a14:imgProps>
              </a:ext>
            </a:extLst>
          </a:blip>
          <a:stretch>
            <a:fillRect/>
          </a:stretch>
        </p:blipFill>
        <p:spPr>
          <a:xfrm>
            <a:off x="2236419" y="3026310"/>
            <a:ext cx="2162262" cy="1210867"/>
          </a:xfrm>
          <a:prstGeom prst="rect">
            <a:avLst/>
          </a:prstGeom>
        </p:spPr>
      </p:pic>
      <p:pic>
        <p:nvPicPr>
          <p:cNvPr id="15" name="Image 14">
            <a:extLst>
              <a:ext uri="{FF2B5EF4-FFF2-40B4-BE49-F238E27FC236}">
                <a16:creationId xmlns:a16="http://schemas.microsoft.com/office/drawing/2014/main" id="{18B9DA32-B32B-540C-8358-0961C634F55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29" b="91667" l="10000" r="90000">
                        <a14:foregroundMark x1="38333" y1="29762" x2="38333" y2="29167"/>
                        <a14:foregroundMark x1="51333" y1="8929" x2="48333" y2="8929"/>
                        <a14:foregroundMark x1="56333" y1="32738" x2="56333" y2="32738"/>
                        <a14:foregroundMark x1="56000" y1="32143" x2="38000" y2="41667"/>
                        <a14:foregroundMark x1="38000" y1="41667" x2="38667" y2="45833"/>
                        <a14:foregroundMark x1="39667" y1="46429" x2="56333" y2="70238"/>
                        <a14:foregroundMark x1="56333" y1="70238" x2="60000" y2="40476"/>
                        <a14:foregroundMark x1="60000" y1="40476" x2="38667" y2="29167"/>
                        <a14:foregroundMark x1="38667" y1="29167" x2="38667" y2="29167"/>
                        <a14:foregroundMark x1="58333" y1="34524" x2="48000" y2="30357"/>
                        <a14:foregroundMark x1="53333" y1="29167" x2="47667" y2="27976"/>
                        <a14:foregroundMark x1="57333" y1="33333" x2="49333" y2="23810"/>
                        <a14:foregroundMark x1="53333" y1="29167" x2="61333" y2="54167"/>
                        <a14:foregroundMark x1="62000" y1="41667" x2="51333" y2="68452"/>
                        <a14:foregroundMark x1="51333" y1="68452" x2="38667" y2="47619"/>
                        <a14:foregroundMark x1="38667" y1="47619" x2="50333" y2="70833"/>
                        <a14:foregroundMark x1="50333" y1="70833" x2="62333" y2="47619"/>
                        <a14:foregroundMark x1="62333" y1="47619" x2="61333" y2="44048"/>
                        <a14:foregroundMark x1="59333" y1="54762" x2="59333" y2="57143"/>
                        <a14:foregroundMark x1="42667" y1="65476" x2="42667" y2="65476"/>
                        <a14:foregroundMark x1="39000" y1="51786" x2="39000" y2="51786"/>
                        <a14:foregroundMark x1="38333" y1="51786" x2="39000" y2="56548"/>
                        <a14:foregroundMark x1="38667" y1="54762" x2="41333" y2="65476"/>
                        <a14:foregroundMark x1="39667" y1="60119" x2="47667" y2="67857"/>
                        <a14:foregroundMark x1="43000" y1="66667" x2="51000" y2="70238"/>
                        <a14:foregroundMark x1="53000" y1="27976" x2="54667" y2="28571"/>
                        <a14:foregroundMark x1="53667" y1="91667" x2="53667" y2="91667"/>
                      </a14:backgroundRemoval>
                    </a14:imgEffect>
                  </a14:imgLayer>
                </a14:imgProps>
              </a:ext>
            </a:extLst>
          </a:blip>
          <a:stretch>
            <a:fillRect/>
          </a:stretch>
        </p:blipFill>
        <p:spPr>
          <a:xfrm>
            <a:off x="3527349" y="1448701"/>
            <a:ext cx="2088000" cy="1169280"/>
          </a:xfrm>
          <a:prstGeom prst="rect">
            <a:avLst/>
          </a:prstGeom>
        </p:spPr>
      </p:pic>
      <p:pic>
        <p:nvPicPr>
          <p:cNvPr id="17" name="Image 16">
            <a:extLst>
              <a:ext uri="{FF2B5EF4-FFF2-40B4-BE49-F238E27FC236}">
                <a16:creationId xmlns:a16="http://schemas.microsoft.com/office/drawing/2014/main" id="{60B0981A-C3F6-5A6C-8141-67CFAFDE819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279" b="92350" l="9455" r="89455">
                        <a14:foregroundMark x1="35273" y1="12568" x2="56000" y2="9290"/>
                        <a14:foregroundMark x1="59636" y1="8197" x2="48727" y2="3825"/>
                        <a14:foregroundMark x1="52727" y1="85246" x2="46545" y2="88525"/>
                        <a14:foregroundMark x1="54545" y1="90710" x2="52364" y2="91803"/>
                        <a14:foregroundMark x1="56364" y1="91257" x2="55273" y2="92350"/>
                        <a14:foregroundMark x1="57455" y1="91803" x2="57455" y2="91803"/>
                        <a14:foregroundMark x1="57455" y1="92350" x2="57455" y2="92350"/>
                        <a14:foregroundMark x1="58182" y1="91803" x2="58545" y2="91803"/>
                        <a14:foregroundMark x1="59273" y1="91803" x2="59273" y2="91803"/>
                      </a14:backgroundRemoval>
                    </a14:imgEffect>
                  </a14:imgLayer>
                </a14:imgProps>
              </a:ext>
            </a:extLst>
          </a:blip>
          <a:stretch>
            <a:fillRect/>
          </a:stretch>
        </p:blipFill>
        <p:spPr>
          <a:xfrm>
            <a:off x="4997555" y="3100170"/>
            <a:ext cx="1698952" cy="1130577"/>
          </a:xfrm>
          <a:prstGeom prst="rect">
            <a:avLst/>
          </a:prstGeom>
        </p:spPr>
      </p:pic>
      <p:sp>
        <p:nvSpPr>
          <p:cNvPr id="19" name="ZoneTexte 18">
            <a:extLst>
              <a:ext uri="{FF2B5EF4-FFF2-40B4-BE49-F238E27FC236}">
                <a16:creationId xmlns:a16="http://schemas.microsoft.com/office/drawing/2014/main" id="{58CCCCD5-7419-320E-FFAC-C646DE2B53FF}"/>
              </a:ext>
            </a:extLst>
          </p:cNvPr>
          <p:cNvSpPr txBox="1"/>
          <p:nvPr/>
        </p:nvSpPr>
        <p:spPr>
          <a:xfrm>
            <a:off x="516835" y="1055044"/>
            <a:ext cx="8100804" cy="400110"/>
          </a:xfrm>
          <a:prstGeom prst="rect">
            <a:avLst/>
          </a:prstGeom>
          <a:noFill/>
        </p:spPr>
        <p:txBody>
          <a:bodyPr wrap="square">
            <a:spAutoFit/>
          </a:bodyPr>
          <a:lstStyle/>
          <a:p>
            <a:r>
              <a:rPr lang="fr-FR" sz="2000" dirty="0">
                <a:solidFill>
                  <a:schemeClr val="accent1"/>
                </a:solidFill>
                <a:latin typeface="Bakbak One" panose="020B0604020202020204" charset="0"/>
                <a:cs typeface="Bakbak One" panose="020B0604020202020204" charset="0"/>
              </a:rPr>
              <a:t>Sur quel navigateur votre site web sera-t-il pleinement utilisable ?</a:t>
            </a:r>
          </a:p>
        </p:txBody>
      </p:sp>
      <p:pic>
        <p:nvPicPr>
          <p:cNvPr id="20" name="Picture 2">
            <a:extLst>
              <a:ext uri="{FF2B5EF4-FFF2-40B4-BE49-F238E27FC236}">
                <a16:creationId xmlns:a16="http://schemas.microsoft.com/office/drawing/2014/main" id="{C904D295-3DF6-1AD1-83C9-A570FA27A3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516835" cy="258597"/>
          </a:xfrm>
          <a:prstGeom prst="rect">
            <a:avLst/>
          </a:prstGeom>
          <a:ln>
            <a:noFill/>
          </a:ln>
          <a:effectLst>
            <a:outerShdw blurRad="292100" dist="139700" dir="2700000" algn="tl" rotWithShape="0">
              <a:srgbClr val="333333">
                <a:alpha val="65000"/>
              </a:srgbClr>
            </a:outerShdw>
            <a:softEdge rad="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1348</Words>
  <Application>Microsoft Office PowerPoint</Application>
  <PresentationFormat>Affichage à l'écran (16:9)</PresentationFormat>
  <Paragraphs>132</Paragraphs>
  <Slides>18</Slides>
  <Notes>18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Roboto</vt:lpstr>
      <vt:lpstr>Cabin</vt:lpstr>
      <vt:lpstr>Arial</vt:lpstr>
      <vt:lpstr>Calibri</vt:lpstr>
      <vt:lpstr>Bakbak One</vt:lpstr>
      <vt:lpstr>Wingdings</vt:lpstr>
      <vt:lpstr>F&amp;B (Food &amp; Beverage) Business Plan by Slidesgo</vt:lpstr>
      <vt:lpstr>Présentation de projet</vt:lpstr>
      <vt:lpstr>Introduction</vt:lpstr>
      <vt:lpstr>Veille technique dédiée au Menu Maker</vt:lpstr>
      <vt:lpstr>Partage des informations de la veille</vt:lpstr>
      <vt:lpstr>Les technologies utilisées</vt:lpstr>
      <vt:lpstr>Les technologies utilisées (API)</vt:lpstr>
      <vt:lpstr>Les technologies utilisées (bibliothèque)</vt:lpstr>
      <vt:lpstr>Le fonctionnement</vt:lpstr>
      <vt:lpstr>Compatibilité des navigateurs</vt:lpstr>
      <vt:lpstr>Arborescence du site</vt:lpstr>
      <vt:lpstr>Notre méthode de travail</vt:lpstr>
      <vt:lpstr>Notre outil de gestion de projet</vt:lpstr>
      <vt:lpstr>Les tickets de mission</vt:lpstr>
      <vt:lpstr>Les sprints</vt:lpstr>
      <vt:lpstr>Notre équipe</vt:lpstr>
      <vt:lpstr>Nos futurs échanges</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du projet</dc:title>
  <cp:lastModifiedBy>Guillaume .</cp:lastModifiedBy>
  <cp:revision>15</cp:revision>
  <dcterms:modified xsi:type="dcterms:W3CDTF">2024-04-02T13:27:39Z</dcterms:modified>
</cp:coreProperties>
</file>